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8"/>
  </p:notesMasterIdLst>
  <p:sldIdLst>
    <p:sldId id="256" r:id="rId5"/>
    <p:sldId id="316" r:id="rId6"/>
    <p:sldId id="292" r:id="rId7"/>
    <p:sldId id="259" r:id="rId8"/>
    <p:sldId id="263" r:id="rId9"/>
    <p:sldId id="264" r:id="rId10"/>
    <p:sldId id="336" r:id="rId11"/>
    <p:sldId id="335" r:id="rId12"/>
    <p:sldId id="337" r:id="rId13"/>
    <p:sldId id="341" r:id="rId14"/>
    <p:sldId id="338" r:id="rId15"/>
    <p:sldId id="339" r:id="rId16"/>
    <p:sldId id="340" r:id="rId17"/>
    <p:sldId id="304" r:id="rId18"/>
    <p:sldId id="266" r:id="rId19"/>
    <p:sldId id="265" r:id="rId20"/>
    <p:sldId id="267" r:id="rId21"/>
    <p:sldId id="257" r:id="rId22"/>
    <p:sldId id="270" r:id="rId23"/>
    <p:sldId id="314" r:id="rId24"/>
    <p:sldId id="318" r:id="rId25"/>
    <p:sldId id="319" r:id="rId26"/>
    <p:sldId id="272" r:id="rId27"/>
    <p:sldId id="273" r:id="rId28"/>
    <p:sldId id="321" r:id="rId29"/>
    <p:sldId id="277" r:id="rId30"/>
    <p:sldId id="306" r:id="rId31"/>
    <p:sldId id="328" r:id="rId32"/>
    <p:sldId id="282" r:id="rId33"/>
    <p:sldId id="326" r:id="rId34"/>
    <p:sldId id="281" r:id="rId35"/>
    <p:sldId id="327" r:id="rId36"/>
    <p:sldId id="300" r:id="rId37"/>
    <p:sldId id="332" r:id="rId38"/>
    <p:sldId id="329" r:id="rId39"/>
    <p:sldId id="325" r:id="rId40"/>
    <p:sldId id="307" r:id="rId41"/>
    <p:sldId id="284" r:id="rId42"/>
    <p:sldId id="285" r:id="rId43"/>
    <p:sldId id="322" r:id="rId44"/>
    <p:sldId id="288" r:id="rId45"/>
    <p:sldId id="323" r:id="rId46"/>
    <p:sldId id="291" r:id="rId47"/>
  </p:sldIdLst>
  <p:sldSz cx="12192000" cy="6858000"/>
  <p:notesSz cx="6858000" cy="9144000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45"/>
    <a:srgbClr val="17375E"/>
    <a:srgbClr val="2597FF"/>
    <a:srgbClr val="FF6201"/>
    <a:srgbClr val="FE8602"/>
    <a:srgbClr val="D68B1C"/>
    <a:srgbClr val="321700"/>
    <a:srgbClr val="2BA395"/>
    <a:srgbClr val="BD8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DDDC7-03FF-4E6E-B4D8-5567AD443B86}" v="5" dt="2022-07-18T02:37:12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>
      <p:cViewPr varScale="1">
        <p:scale>
          <a:sx n="120" d="100"/>
          <a:sy n="120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FAC66D-D46C-4B0A-B8A4-E98900B7BB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87F57-0021-4691-B7E7-106C00AB55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78FF21-D231-44D9-B428-C0171FE98169}" type="datetimeFigureOut">
              <a:rPr lang="en-US"/>
              <a:pPr>
                <a:defRPr/>
              </a:pPr>
              <a:t>7/18/2022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0A2322-5182-4959-8E93-7A9C35707A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F93EF38-CFB5-47EC-B6AF-00E3918EB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068C5-4E0B-4FBA-9DA1-D9105C8194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F4DC5-D006-4922-B412-0B05A5126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7F73F9-DCE3-47BD-A072-87C2E9431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044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F73F9-DCE3-47BD-A072-87C2E9431C7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23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F73F9-DCE3-47BD-A072-87C2E9431C7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93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F73F9-DCE3-47BD-A072-87C2E9431C70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48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1DE9536-A1B0-436F-B654-78871A606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0" y="-13717"/>
            <a:ext cx="12204199" cy="687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7" y="985720"/>
            <a:ext cx="10791152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29" y="1749246"/>
            <a:ext cx="10791153" cy="4581150"/>
          </a:xfrm>
        </p:spPr>
        <p:txBody>
          <a:bodyPr/>
          <a:lstStyle>
            <a:lvl1pPr algn="l"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algn="l"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algn="l"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algn="l"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algn="l"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CCDDC-453D-4758-B811-42E45CF4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8F9DF-D5E7-48EF-B0D8-F3EA36CCC3A1}" type="datetimeFigureOut">
              <a:rPr lang="en-US"/>
              <a:pPr>
                <a:defRPr/>
              </a:pPr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88357-5FC2-491A-ACF6-C4AAFD31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93ADE-629B-4B0F-813A-54A8FFC9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490F8-4049-4B4F-B79F-0C4BB0DAC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44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glass&#10;&#10;Description automatically generated with low confidence">
            <a:extLst>
              <a:ext uri="{FF2B5EF4-FFF2-40B4-BE49-F238E27FC236}">
                <a16:creationId xmlns:a16="http://schemas.microsoft.com/office/drawing/2014/main" id="{499D1F85-D010-4F8C-BAB6-A2DE4B8CD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57"/>
            <a:ext cx="12204200" cy="6878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554" y="374900"/>
            <a:ext cx="10219035" cy="7635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38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555" y="1138427"/>
            <a:ext cx="10219034" cy="4733855"/>
          </a:xfrm>
        </p:spPr>
        <p:txBody>
          <a:bodyPr/>
          <a:lstStyle>
            <a:lvl1pPr>
              <a:defRPr sz="280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3845"/>
                </a:solidFill>
              </a:defRPr>
            </a:lvl2pPr>
            <a:lvl3pPr>
              <a:defRPr>
                <a:solidFill>
                  <a:srgbClr val="003845"/>
                </a:solidFill>
              </a:defRPr>
            </a:lvl3pPr>
            <a:lvl4pPr>
              <a:defRPr>
                <a:solidFill>
                  <a:srgbClr val="003845"/>
                </a:solidFill>
              </a:defRPr>
            </a:lvl4pPr>
            <a:lvl5pPr>
              <a:defRPr>
                <a:solidFill>
                  <a:srgbClr val="00384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35320B-4E89-467A-8979-4BC1B81CB3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4690" y="5975613"/>
            <a:ext cx="3119015" cy="6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1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glass&#10;&#10;Description automatically generated with low confidence">
            <a:extLst>
              <a:ext uri="{FF2B5EF4-FFF2-40B4-BE49-F238E27FC236}">
                <a16:creationId xmlns:a16="http://schemas.microsoft.com/office/drawing/2014/main" id="{499D1F85-D010-4F8C-BAB6-A2DE4B8CD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57"/>
            <a:ext cx="12204200" cy="6878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554" y="374900"/>
            <a:ext cx="10219035" cy="7635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38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555" y="1138427"/>
            <a:ext cx="10219034" cy="4733855"/>
          </a:xfrm>
        </p:spPr>
        <p:txBody>
          <a:bodyPr/>
          <a:lstStyle>
            <a:lvl1pPr>
              <a:defRPr sz="280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3845"/>
                </a:solidFill>
              </a:defRPr>
            </a:lvl2pPr>
            <a:lvl3pPr>
              <a:defRPr>
                <a:solidFill>
                  <a:srgbClr val="003845"/>
                </a:solidFill>
              </a:defRPr>
            </a:lvl3pPr>
            <a:lvl4pPr>
              <a:defRPr>
                <a:solidFill>
                  <a:srgbClr val="003845"/>
                </a:solidFill>
              </a:defRPr>
            </a:lvl4pPr>
            <a:lvl5pPr>
              <a:defRPr>
                <a:solidFill>
                  <a:srgbClr val="00384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01CCDDC-453D-4758-B811-42E45CF4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5FE3-8167-404B-950A-C6F6EC0B71BE}" type="datetimeFigureOut">
              <a:rPr lang="en-US"/>
              <a:pPr>
                <a:defRPr/>
              </a:pPr>
              <a:t>7/18/2022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288357-5FC2-491A-ACF6-C4AAFD31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393ADE-629B-4B0F-813A-54A8FFC9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816E0-DC85-4901-85B0-D708950B3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46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CCDDC-453D-4758-B811-42E45CF4C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ADD061-CA76-4C5F-B600-8F046E14F270}" type="datetimeFigureOut">
              <a:rPr lang="en-US"/>
              <a:pPr>
                <a:defRPr/>
              </a:pPr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88357-5FC2-491A-ACF6-C4AAFD313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93ADE-629B-4B0F-813A-54A8FFC9B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8D91C29-63AD-47E1-BA9B-B226F6FDC4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7" r:id="rId2"/>
    <p:sldLayoutId id="2147483898" r:id="rId3"/>
    <p:sldLayoutId id="2147483900" r:id="rId4"/>
    <p:sldLayoutId id="214748389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EB440DC-7C1D-4F6B-BACE-5704EE1B844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854200"/>
            <a:ext cx="12192000" cy="1727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NZ" altLang="en-US" sz="5300" b="1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Waitaki District Council</a:t>
            </a:r>
            <a:br>
              <a:rPr lang="en-NZ" altLang="en-US" sz="5300" b="1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4000" b="1" dirty="0">
              <a:solidFill>
                <a:srgbClr val="003845"/>
              </a:solidFill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68515C13-2095-4753-A06D-62FE337280B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30505" y="3708807"/>
            <a:ext cx="3130491" cy="15271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NZ" altLang="en-US" sz="2800" b="1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Morton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NZ" altLang="en-US" sz="2800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Electoral Officer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4115" y="5566870"/>
            <a:ext cx="5497512" cy="116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864CA66-E2B1-9253-0FA7-664D7E6B0E80}"/>
              </a:ext>
            </a:extLst>
          </p:cNvPr>
          <p:cNvSpPr txBox="1">
            <a:spLocks/>
          </p:cNvSpPr>
          <p:nvPr/>
        </p:nvSpPr>
        <p:spPr bwMode="auto">
          <a:xfrm>
            <a:off x="2278375" y="3734285"/>
            <a:ext cx="351221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en-NZ" altLang="en-US" sz="3000" b="1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Parmley</a:t>
            </a:r>
          </a:p>
          <a:p>
            <a:pPr algn="l"/>
            <a:r>
              <a:rPr lang="en-GB" sz="2800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Executive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3C01EDF-4C18-C585-A9E8-4EA4889A5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" y="5566870"/>
            <a:ext cx="2411209" cy="7886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Shag Point</a:t>
            </a:r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>
          <a:xfrm>
            <a:off x="1820260" y="1138427"/>
            <a:ext cx="8551480" cy="48865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C3C0EC-933B-5B0C-630C-812EF6BC0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053" y="220167"/>
            <a:ext cx="1835055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EB6D2A-CA7E-798C-1F3B-666751D85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10" y="1138424"/>
            <a:ext cx="5191970" cy="54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1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>
          <a:xfrm>
            <a:off x="1820260" y="1138427"/>
            <a:ext cx="8551480" cy="48865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NZ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C3C0EC-933B-5B0C-630C-812EF6BC0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053" y="220167"/>
            <a:ext cx="1835055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C78138-181F-7E6E-FB07-8A1E58348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76" y="374898"/>
            <a:ext cx="92773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2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>
          <a:xfrm>
            <a:off x="1820260" y="1138427"/>
            <a:ext cx="8551480" cy="48865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NZ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C3C0EC-933B-5B0C-630C-812EF6BC0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053" y="220167"/>
            <a:ext cx="1835055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A80B8A-4E3E-8520-CB91-A23CC0A52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675" y="385762"/>
            <a:ext cx="85820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5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>
          <a:xfrm>
            <a:off x="1820260" y="1138427"/>
            <a:ext cx="8551480" cy="48865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NZ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C3C0EC-933B-5B0C-630C-812EF6BC0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053" y="220167"/>
            <a:ext cx="1835055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FD45BA-E385-C50A-22B5-9B05D140F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462" y="1971675"/>
            <a:ext cx="86010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A2B9CA-178C-4EA2-84B7-2BEA878271C5}"/>
              </a:ext>
            </a:extLst>
          </p:cNvPr>
          <p:cNvSpPr/>
          <p:nvPr/>
        </p:nvSpPr>
        <p:spPr>
          <a:xfrm>
            <a:off x="0" y="5718175"/>
            <a:ext cx="12192000" cy="1144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6" tIns="38393" rIns="76786" bIns="38393" anchor="ctr"/>
          <a:lstStyle/>
          <a:p>
            <a:pPr algn="ctr" eaLnBrk="1" hangingPunct="1">
              <a:defRPr/>
            </a:pPr>
            <a:endParaRPr lang="en-NZ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C49C824-0D18-4D8B-BE34-DE0FECBEF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8" y="-20521"/>
            <a:ext cx="12204137" cy="68785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>
            <a:extLst>
              <a:ext uri="{FF2B5EF4-FFF2-40B4-BE49-F238E27FC236}">
                <a16:creationId xmlns:a16="http://schemas.microsoft.com/office/drawing/2014/main" id="{F54E1175-C4C5-45E3-9878-7A80F8C2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About electionz.com</a:t>
            </a:r>
            <a:endParaRPr lang="en-US" altLang="en-US" dirty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z="1900" dirty="0"/>
              <a:t>Election services company based in </a:t>
            </a:r>
            <a:r>
              <a:rPr lang="en-NZ" altLang="en-US" sz="1900" dirty="0" err="1"/>
              <a:t>Ōtautahi</a:t>
            </a:r>
            <a:r>
              <a:rPr lang="en-NZ" altLang="en-US" sz="1900" dirty="0"/>
              <a:t>, Christchurch</a:t>
            </a:r>
          </a:p>
          <a:p>
            <a:r>
              <a:rPr lang="en-NZ" altLang="en-US" sz="1900" dirty="0"/>
              <a:t>10 full time staff </a:t>
            </a:r>
          </a:p>
          <a:p>
            <a:r>
              <a:rPr lang="en-NZ" altLang="en-US" sz="1900" dirty="0"/>
              <a:t>Average 200 elections in NZ each year</a:t>
            </a:r>
          </a:p>
          <a:p>
            <a:r>
              <a:rPr lang="en-NZ" altLang="en-US" sz="1900" dirty="0"/>
              <a:t>Electoral Officer (EO) for 39 councils, 6 regional councils</a:t>
            </a:r>
          </a:p>
          <a:p>
            <a:r>
              <a:rPr lang="en-NZ" altLang="en-US" sz="1900" dirty="0"/>
              <a:t>Carrying out vote processing for 45 councils, approx 725K returned voting papers</a:t>
            </a:r>
          </a:p>
          <a:p>
            <a:r>
              <a:rPr lang="en-NZ" altLang="en-US" sz="1900" dirty="0"/>
              <a:t>Vote Processing centre in </a:t>
            </a:r>
            <a:r>
              <a:rPr lang="en-NZ" altLang="en-US" sz="1900" dirty="0" err="1"/>
              <a:t>Ōtautahi</a:t>
            </a:r>
            <a:r>
              <a:rPr lang="en-NZ" altLang="en-US" sz="1900" dirty="0"/>
              <a:t>, Christchurch</a:t>
            </a:r>
          </a:p>
          <a:p>
            <a:r>
              <a:rPr lang="en-NZ" altLang="en-US" sz="1900" dirty="0"/>
              <a:t>Electoral Officer for:</a:t>
            </a:r>
          </a:p>
          <a:p>
            <a:pPr marL="0" indent="0">
              <a:buNone/>
            </a:pPr>
            <a:r>
              <a:rPr lang="en-NZ" altLang="en-US" sz="1900" dirty="0"/>
              <a:t>	Bay of Plenty, Greater Wellington, Canterbury, Otago, Southland, West Coast</a:t>
            </a:r>
          </a:p>
          <a:p>
            <a:pPr marL="0" indent="0">
              <a:buNone/>
            </a:pPr>
            <a:endParaRPr lang="en-NZ" altLang="en-US" sz="800" dirty="0"/>
          </a:p>
          <a:p>
            <a:pPr marL="0" indent="0">
              <a:buNone/>
            </a:pPr>
            <a:r>
              <a:rPr lang="en-NZ" altLang="en-US" sz="1900" dirty="0"/>
              <a:t>	Tauranga, Rotorua, Matamata-Piako, Taupō, Waipā, Ōtorohanga, Waitomo, South 	Waikato, Ruapehu, Rangītikei, Manawatū, Whanganui, Horowhenua, Napier, 	Hastings, Central Hawkes Bay, Carterton, Wellington, Masterton, South Wairarapa, 	Upper Hutt, Nelson, Tasman, Westland, </a:t>
            </a:r>
            <a:r>
              <a:rPr lang="en-NZ" altLang="en-US" sz="1900" dirty="0" err="1"/>
              <a:t>Kaikōura</a:t>
            </a:r>
            <a:r>
              <a:rPr lang="en-NZ" altLang="en-US" sz="1900" dirty="0"/>
              <a:t> , Kaikōura, Hurunui, Waimakariri, 	Selwyn, Ashburton, Mackenzie, Waimate, Waitaki, Dunedin, Central Otago, Gore, 	Southland, Invercargill</a:t>
            </a:r>
            <a:endParaRPr lang="en-US" alt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Electoral Team</a:t>
            </a:r>
            <a:endParaRPr lang="en-US" altLang="en-US" dirty="0"/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1820260" y="1596541"/>
            <a:ext cx="10066328" cy="4275740"/>
          </a:xfrm>
        </p:spPr>
        <p:txBody>
          <a:bodyPr/>
          <a:lstStyle/>
          <a:p>
            <a:r>
              <a:rPr lang="en-NZ" altLang="en-US" sz="2400" dirty="0"/>
              <a:t>electionz.com Ltd contracted by Waitaki District Council </a:t>
            </a:r>
          </a:p>
          <a:p>
            <a:endParaRPr lang="en-NZ" altLang="en-US" sz="2400" dirty="0"/>
          </a:p>
          <a:p>
            <a:r>
              <a:rPr lang="en-NZ" altLang="en-US" sz="2400" dirty="0"/>
              <a:t>Anthony Morton - WDC Electoral Officer</a:t>
            </a:r>
          </a:p>
          <a:p>
            <a:pPr marL="914400" lvl="2" indent="0">
              <a:buNone/>
            </a:pPr>
            <a:r>
              <a:rPr lang="en-NZ" altLang="en-US" sz="2000" dirty="0">
                <a:latin typeface="Century Gothic" panose="020B0502020202020204" pitchFamily="34" charset="0"/>
              </a:rPr>
              <a:t>0800 666 048 or waitakidc@electionz.com</a:t>
            </a:r>
          </a:p>
          <a:p>
            <a:pPr marL="0" indent="0">
              <a:buNone/>
            </a:pPr>
            <a:endParaRPr lang="en-NZ" altLang="en-US" sz="2400" i="1" dirty="0"/>
          </a:p>
          <a:p>
            <a:r>
              <a:rPr lang="en-NZ" altLang="en-US" sz="2400" dirty="0"/>
              <a:t>Carole Hansen - WDC Deputy Electoral Officer</a:t>
            </a:r>
          </a:p>
          <a:p>
            <a:pPr marL="914400" lvl="2" indent="0">
              <a:buNone/>
            </a:pPr>
            <a:r>
              <a:rPr lang="en-NZ" sz="2000" dirty="0">
                <a:latin typeface="Century Gothic" panose="020B0502020202020204" pitchFamily="34" charset="0"/>
              </a:rPr>
              <a:t>(03) 433 0300 </a:t>
            </a:r>
            <a:r>
              <a:rPr lang="en-NZ" altLang="en-US" sz="2000" dirty="0">
                <a:latin typeface="Century Gothic" panose="020B0502020202020204" pitchFamily="34" charset="0"/>
              </a:rPr>
              <a:t>or </a:t>
            </a:r>
            <a:r>
              <a:rPr lang="en-NZ" sz="2000" dirty="0">
                <a:latin typeface="Century Gothic" panose="020B0502020202020204" pitchFamily="34" charset="0"/>
              </a:rPr>
              <a:t>chansen@waitaki.govt.nz </a:t>
            </a:r>
          </a:p>
          <a:p>
            <a:pPr marL="0" indent="0" algn="l">
              <a:buNone/>
            </a:pPr>
            <a:endParaRPr lang="en-NZ" altLang="en-US" sz="1800" dirty="0">
              <a:solidFill>
                <a:srgbClr val="221E1F"/>
              </a:solidFill>
              <a:latin typeface="Open Sans" panose="020B0606030504020204" pitchFamily="34" charset="0"/>
              <a:cs typeface="+mn-cs"/>
            </a:endParaRP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>
            <a:extLst>
              <a:ext uri="{FF2B5EF4-FFF2-40B4-BE49-F238E27FC236}">
                <a16:creationId xmlns:a16="http://schemas.microsoft.com/office/drawing/2014/main" id="{8F1B2EAB-5D72-4767-98A2-020071F5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553" y="527605"/>
            <a:ext cx="10219035" cy="916230"/>
          </a:xfrm>
        </p:spPr>
        <p:txBody>
          <a:bodyPr>
            <a:normAutofit/>
          </a:bodyPr>
          <a:lstStyle/>
          <a:p>
            <a:r>
              <a:rPr lang="en-NZ" altLang="en-US" dirty="0"/>
              <a:t>Electoral Officer Role and Responsibilities</a:t>
            </a:r>
            <a:endParaRPr lang="en-US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E775A6-9416-4D81-8FB6-8DE2A725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554" y="1749245"/>
            <a:ext cx="10219034" cy="4733855"/>
          </a:xfrm>
        </p:spPr>
        <p:txBody>
          <a:bodyPr/>
          <a:lstStyle/>
          <a:p>
            <a:r>
              <a:rPr lang="en-NZ" dirty="0"/>
              <a:t>The Electoral Officer (EO) is solely responsible for the conduct of the election</a:t>
            </a:r>
          </a:p>
          <a:p>
            <a:r>
              <a:rPr lang="en-NZ" dirty="0"/>
              <a:t>The EO is not subject to the directions of any local authority, elected members, or the CE</a:t>
            </a:r>
          </a:p>
          <a:p>
            <a:r>
              <a:rPr lang="en-US" dirty="0"/>
              <a:t>Provides a level playing field for all candidates</a:t>
            </a:r>
          </a:p>
          <a:p>
            <a:endParaRPr lang="en-NZ" dirty="0"/>
          </a:p>
          <a:p>
            <a:r>
              <a:rPr lang="en-NZ" altLang="en-US" b="1" dirty="0">
                <a:solidFill>
                  <a:srgbClr val="FF0000"/>
                </a:solidFill>
              </a:rPr>
              <a:t>NB</a:t>
            </a:r>
            <a:r>
              <a:rPr lang="en-NZ" altLang="en-US" dirty="0">
                <a:solidFill>
                  <a:srgbClr val="FF0000"/>
                </a:solidFill>
              </a:rPr>
              <a:t> Not responsible for monitoring campaigning by candidates.  Only deals with alleged breaches of the Act by passing them to the Police.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b="1" dirty="0"/>
              <a:t>2022 Election Timetable</a:t>
            </a:r>
            <a:endParaRPr lang="en-US" altLang="en-US" b="1" dirty="0"/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NZ" altLang="en-US" sz="2000" dirty="0"/>
              <a:t>Election period begins		</a:t>
            </a:r>
            <a:r>
              <a:rPr lang="en-NZ" altLang="en-US" sz="2000" b="1" dirty="0"/>
              <a:t>8 July </a:t>
            </a:r>
            <a:r>
              <a:rPr lang="en-NZ" altLang="en-US" sz="2000" dirty="0"/>
              <a:t>(Friday)</a:t>
            </a:r>
          </a:p>
          <a:p>
            <a:pPr marL="0" indent="0" eaLnBrk="1" hangingPunct="1">
              <a:buNone/>
            </a:pPr>
            <a:r>
              <a:rPr lang="en-NZ" altLang="en-US" sz="2000" dirty="0"/>
              <a:t>Nominations open		</a:t>
            </a:r>
            <a:r>
              <a:rPr lang="en-NZ" altLang="en-US" sz="2000" b="1" dirty="0"/>
              <a:t>15 July </a:t>
            </a:r>
            <a:r>
              <a:rPr lang="en-NZ" altLang="en-US" sz="2000" dirty="0"/>
              <a:t>(Friday)		</a:t>
            </a:r>
          </a:p>
          <a:p>
            <a:pPr marL="0" indent="0" eaLnBrk="1" hangingPunct="1">
              <a:buNone/>
            </a:pPr>
            <a:r>
              <a:rPr lang="en-NZ" altLang="en-US" sz="2000" dirty="0"/>
              <a:t>Electoral signs can go up	</a:t>
            </a:r>
            <a:r>
              <a:rPr lang="en-NZ" altLang="en-US" sz="2000" b="1" dirty="0"/>
              <a:t> 8 August </a:t>
            </a:r>
            <a:r>
              <a:rPr lang="en-NZ" altLang="en-US" sz="2000" dirty="0"/>
              <a:t>(Monday) – 2 months before election day</a:t>
            </a:r>
          </a:p>
          <a:p>
            <a:pPr marL="0" indent="0" eaLnBrk="1" hangingPunct="1">
              <a:buNone/>
            </a:pPr>
            <a:r>
              <a:rPr lang="en-NZ" altLang="en-US" sz="2000" dirty="0"/>
              <a:t>Nominations close		</a:t>
            </a:r>
            <a:r>
              <a:rPr lang="en-NZ" altLang="en-US" sz="2000" b="1" dirty="0"/>
              <a:t>12 noon, 12 August </a:t>
            </a:r>
            <a:r>
              <a:rPr lang="en-NZ" altLang="en-US" sz="2000" dirty="0"/>
              <a:t>(Friday)</a:t>
            </a:r>
          </a:p>
          <a:p>
            <a:pPr marL="0" indent="0" eaLnBrk="1" hangingPunct="1">
              <a:buNone/>
            </a:pPr>
            <a:r>
              <a:rPr lang="en-NZ" altLang="en-US" sz="2000" dirty="0"/>
              <a:t>Delivery of voting papers	</a:t>
            </a:r>
            <a:r>
              <a:rPr lang="en-NZ" altLang="en-US" sz="2000" b="1" dirty="0"/>
              <a:t>16 – 21 September </a:t>
            </a:r>
            <a:r>
              <a:rPr lang="en-NZ" altLang="en-US" sz="2000" dirty="0"/>
              <a:t>(Friday-Wednesday)</a:t>
            </a:r>
          </a:p>
          <a:p>
            <a:pPr marL="0" indent="0" eaLnBrk="1" hangingPunct="1">
              <a:buNone/>
            </a:pPr>
            <a:r>
              <a:rPr lang="en-NZ" altLang="en-US" sz="2000" dirty="0"/>
              <a:t>Special voting period		</a:t>
            </a:r>
            <a:r>
              <a:rPr lang="en-NZ" altLang="en-US" sz="2000" b="1" dirty="0"/>
              <a:t>16 September to 8 October</a:t>
            </a:r>
          </a:p>
          <a:p>
            <a:pPr marL="0" indent="0" eaLnBrk="1" hangingPunct="1">
              <a:buNone/>
            </a:pPr>
            <a:r>
              <a:rPr lang="en-NZ" altLang="en-US" sz="2000" dirty="0"/>
              <a:t>Close of voting			</a:t>
            </a:r>
            <a:r>
              <a:rPr lang="en-NZ" altLang="en-US" sz="2000" b="1" dirty="0"/>
              <a:t>12 noon, 8 October </a:t>
            </a:r>
            <a:r>
              <a:rPr lang="en-NZ" altLang="en-US" sz="2000" dirty="0"/>
              <a:t>(Saturday)</a:t>
            </a:r>
          </a:p>
          <a:p>
            <a:pPr marL="0" indent="0" eaLnBrk="1" hangingPunct="1">
              <a:buNone/>
            </a:pPr>
            <a:r>
              <a:rPr lang="en-NZ" altLang="en-US" sz="2000" dirty="0"/>
              <a:t>Progress results available     	</a:t>
            </a:r>
            <a:r>
              <a:rPr lang="en-NZ" altLang="en-US" sz="2000" b="1" dirty="0"/>
              <a:t>8 October, approx 3pm</a:t>
            </a:r>
          </a:p>
          <a:p>
            <a:pPr marL="0" indent="0" eaLnBrk="1" hangingPunct="1">
              <a:buNone/>
            </a:pPr>
            <a:r>
              <a:rPr lang="en-NZ" altLang="en-US" sz="2000" dirty="0"/>
              <a:t>Removal of election signs	</a:t>
            </a:r>
            <a:r>
              <a:rPr lang="en-NZ" altLang="en-US" sz="2000" b="1" dirty="0"/>
              <a:t>midnight 7 October </a:t>
            </a:r>
            <a:r>
              <a:rPr lang="en-NZ" altLang="en-US" sz="2000" dirty="0"/>
              <a:t>(Friday)</a:t>
            </a:r>
          </a:p>
          <a:p>
            <a:pPr marL="0" indent="0" eaLnBrk="1" hangingPunct="1">
              <a:buNone/>
            </a:pPr>
            <a:r>
              <a:rPr lang="en-NZ" altLang="en-US" sz="2000" dirty="0"/>
              <a:t>Official declaration	 	likely to be </a:t>
            </a:r>
            <a:r>
              <a:rPr lang="en-NZ" altLang="en-US" sz="2000" b="1" dirty="0"/>
              <a:t>13 October </a:t>
            </a:r>
            <a:r>
              <a:rPr lang="en-NZ" altLang="en-US" sz="2000" dirty="0"/>
              <a:t>(Thursday)</a:t>
            </a:r>
          </a:p>
          <a:p>
            <a:pPr marL="0" indent="0" eaLnBrk="1" hangingPunct="1">
              <a:buNone/>
            </a:pPr>
            <a:r>
              <a:rPr lang="en-NZ" altLang="en-US" sz="2000" dirty="0"/>
              <a:t>Candidate expenses deadline	probably </a:t>
            </a:r>
            <a:r>
              <a:rPr lang="en-NZ" altLang="en-US" sz="2000" b="1" dirty="0"/>
              <a:t>8 December </a:t>
            </a:r>
            <a:r>
              <a:rPr lang="en-NZ" altLang="en-US" sz="2000" dirty="0"/>
              <a:t>(Thursday)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>
            <a:extLst>
              <a:ext uri="{FF2B5EF4-FFF2-40B4-BE49-F238E27FC236}">
                <a16:creationId xmlns:a16="http://schemas.microsoft.com/office/drawing/2014/main" id="{8F015B59-ADEE-492A-91D8-47C0A5EB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Nominations required for:</a:t>
            </a:r>
            <a:endParaRPr lang="en-US" alt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B319287-9F00-767C-0A2A-28BB024CC62D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1666875" y="1138238"/>
            <a:ext cx="102203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/>
          <a:lstStyle>
            <a:lvl1pPr marL="177800" indent="-177800" defTabSz="108743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339725" defTabSz="108743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60488" indent="-271463" defTabSz="108743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03413" indent="-271463" defTabSz="108743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47925" indent="-271463" defTabSz="1087438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051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623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95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767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NZ" altLang="en-US" sz="1600" b="1" dirty="0">
              <a:solidFill>
                <a:srgbClr val="003845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n-NZ" sz="1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EA5420-637F-BA61-8D3D-BE88FE3F6D7A}"/>
              </a:ext>
            </a:extLst>
          </p:cNvPr>
          <p:cNvSpPr txBox="1">
            <a:spLocks/>
          </p:cNvSpPr>
          <p:nvPr/>
        </p:nvSpPr>
        <p:spPr bwMode="auto">
          <a:xfrm>
            <a:off x="1858156" y="2233997"/>
            <a:ext cx="595153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/>
          <a:lstStyle>
            <a:lvl1pPr marL="177800" indent="-177800" defTabSz="108743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339725" defTabSz="108743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60488" indent="-271463" defTabSz="108743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03413" indent="-271463" defTabSz="108743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47925" indent="-271463" defTabSz="1087438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051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623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95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767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NZ" altLang="en-US" sz="1600" b="1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NZ" altLang="en-US" sz="1600" b="1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Councillors - </a:t>
            </a:r>
            <a:r>
              <a:rPr lang="en-US" altLang="en-US" sz="1600" b="1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NZ" altLang="en-US" sz="1600" b="1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councillors from 4 wards</a:t>
            </a:r>
          </a:p>
          <a:p>
            <a:pPr eaLnBrk="1" hangingPunct="1"/>
            <a:r>
              <a:rPr lang="en-NZ" altLang="en-US" sz="1600" dirty="0" err="1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Ahuriri</a:t>
            </a:r>
            <a:r>
              <a:rPr lang="en-NZ" altLang="en-US" sz="1600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Ward		1 councillor</a:t>
            </a:r>
          </a:p>
          <a:p>
            <a:pPr eaLnBrk="1" hangingPunct="1"/>
            <a:r>
              <a:rPr lang="en-GB" altLang="en-US" sz="1600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Corriedale </a:t>
            </a:r>
            <a:r>
              <a:rPr lang="en-NZ" altLang="en-US" sz="1600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		2 councillors</a:t>
            </a:r>
          </a:p>
          <a:p>
            <a:pPr eaLnBrk="1" hangingPunct="1"/>
            <a:r>
              <a:rPr lang="en-GB" altLang="en-US" sz="1600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Oamaru </a:t>
            </a:r>
            <a:r>
              <a:rPr lang="en-NZ" altLang="en-US" sz="1600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		6 councillors</a:t>
            </a:r>
          </a:p>
          <a:p>
            <a:pPr eaLnBrk="1" hangingPunct="1"/>
            <a:r>
              <a:rPr lang="en-GB" altLang="en-US" sz="1600" dirty="0" err="1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Waihemo</a:t>
            </a:r>
            <a:r>
              <a:rPr lang="en-GB" altLang="en-US" sz="1600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Ward		1 councillor</a:t>
            </a:r>
            <a:endParaRPr lang="en-NZ" altLang="en-US" sz="1600" dirty="0">
              <a:solidFill>
                <a:srgbClr val="0038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D9943D9-2C92-E117-8413-FA3FBAE6C275}"/>
              </a:ext>
            </a:extLst>
          </p:cNvPr>
          <p:cNvSpPr txBox="1">
            <a:spLocks/>
          </p:cNvSpPr>
          <p:nvPr/>
        </p:nvSpPr>
        <p:spPr bwMode="auto">
          <a:xfrm>
            <a:off x="1858156" y="4405356"/>
            <a:ext cx="53446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/>
          <a:lstStyle>
            <a:lvl1pPr marL="177800" indent="-177800" defTabSz="108743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339725" defTabSz="108743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60488" indent="-271463" defTabSz="108743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03413" indent="-271463" defTabSz="108743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47925" indent="-271463" defTabSz="1087438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051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623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95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767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NZ" altLang="en-US" sz="1500" b="1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Board members</a:t>
            </a:r>
          </a:p>
          <a:p>
            <a:pPr eaLnBrk="1" hangingPunct="1"/>
            <a:r>
              <a:rPr lang="en-GB" altLang="en-US" sz="1500" dirty="0" err="1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Ahuriri</a:t>
            </a:r>
            <a:r>
              <a:rPr lang="en-GB" altLang="en-US" sz="1500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altLang="en-US" sz="1500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 		5 members</a:t>
            </a:r>
          </a:p>
          <a:p>
            <a:pPr eaLnBrk="1" hangingPunct="1"/>
            <a:r>
              <a:rPr lang="en-US" altLang="en-US" sz="1500" dirty="0" err="1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Waihemo</a:t>
            </a:r>
            <a:r>
              <a:rPr lang="en-US" altLang="en-US" sz="1500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CB		5 members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1A1BDD4-608B-6F58-C557-0489C35EEA09}"/>
              </a:ext>
            </a:extLst>
          </p:cNvPr>
          <p:cNvSpPr txBox="1">
            <a:spLocks/>
          </p:cNvSpPr>
          <p:nvPr/>
        </p:nvSpPr>
        <p:spPr bwMode="auto">
          <a:xfrm>
            <a:off x="7202832" y="2512770"/>
            <a:ext cx="4543254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/>
          <a:lstStyle>
            <a:lvl1pPr marL="177800" indent="-177800" defTabSz="108743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339725" defTabSz="108743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60488" indent="-271463" defTabSz="108743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03413" indent="-271463" defTabSz="108743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47925" indent="-271463" defTabSz="1087438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051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623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95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767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500" b="1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Oamaru Licencing Trust</a:t>
            </a:r>
            <a:endParaRPr lang="en-NZ" altLang="en-US" sz="1500" b="1" dirty="0">
              <a:solidFill>
                <a:srgbClr val="0038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1500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Large across Trust Area	</a:t>
            </a:r>
            <a:r>
              <a:rPr lang="en-NZ" altLang="en-US" sz="1500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members</a:t>
            </a:r>
            <a:endParaRPr lang="en-US" altLang="en-US" sz="1500" dirty="0">
              <a:solidFill>
                <a:srgbClr val="0038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36701C61-2C92-C50D-FB15-C61D7B573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280" y="1443835"/>
            <a:ext cx="15271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7BA98D4-6B6C-BBA9-C335-89CFDD83F558}"/>
              </a:ext>
            </a:extLst>
          </p:cNvPr>
          <p:cNvSpPr txBox="1">
            <a:spLocks/>
          </p:cNvSpPr>
          <p:nvPr/>
        </p:nvSpPr>
        <p:spPr bwMode="auto">
          <a:xfrm>
            <a:off x="7202831" y="4570348"/>
            <a:ext cx="4435584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/>
          <a:lstStyle>
            <a:lvl1pPr marL="177800" indent="-177800" defTabSz="108743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339725" defTabSz="108743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60488" indent="-271463" defTabSz="108743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03413" indent="-271463" defTabSz="108743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47925" indent="-271463" defTabSz="1087438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051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623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95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76725" indent="-271463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NZ" altLang="en-US" sz="1500" b="1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Otago Regional Council		</a:t>
            </a:r>
            <a:endParaRPr lang="en-NZ" altLang="en-US" sz="1500" dirty="0">
              <a:solidFill>
                <a:srgbClr val="0038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1500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Moeraki </a:t>
            </a:r>
            <a:r>
              <a:rPr lang="en-US" altLang="en-US" sz="1500" dirty="0">
                <a:solidFill>
                  <a:srgbClr val="00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Constituency	1 member</a:t>
            </a:r>
            <a:endParaRPr lang="en-NZ" altLang="en-US" sz="1500" dirty="0">
              <a:solidFill>
                <a:srgbClr val="0038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GB" altLang="en-US" sz="1500" dirty="0">
              <a:solidFill>
                <a:srgbClr val="0038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ECDA65D2-1E9C-2B1E-745A-2A904DEB2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60" y="3510501"/>
            <a:ext cx="15525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26F1C0A-104B-45F5-4CEA-6A38C5E1BD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17" y="1188760"/>
            <a:ext cx="3664920" cy="11986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35D5338-ADC8-45BE-9E52-49E849845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81"/>
            <a:ext cx="12192000" cy="687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1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1F3B978-AF71-47BB-A974-E5AD57759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81"/>
            <a:ext cx="12192000" cy="687168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Nomination Process</a:t>
            </a:r>
            <a:endParaRPr lang="en-US" altLang="en-US" dirty="0"/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z="1800" dirty="0"/>
              <a:t>Open Friday 15 July and close midday Friday 12 August (4 weeks)</a:t>
            </a:r>
          </a:p>
          <a:p>
            <a:r>
              <a:rPr lang="en-NZ" altLang="en-US" sz="1800" dirty="0"/>
              <a:t>Documents to submit:</a:t>
            </a:r>
          </a:p>
          <a:p>
            <a:pPr lvl="1"/>
            <a:r>
              <a:rPr lang="en-NZ" altLang="en-US" sz="1800" dirty="0"/>
              <a:t>nomination form</a:t>
            </a:r>
          </a:p>
          <a:p>
            <a:pPr lvl="1"/>
            <a:r>
              <a:rPr lang="en-NZ" altLang="en-US" sz="1800" dirty="0"/>
              <a:t>evidence of $200 deposit</a:t>
            </a:r>
          </a:p>
          <a:p>
            <a:pPr lvl="1"/>
            <a:r>
              <a:rPr lang="en-NZ" altLang="en-US" sz="1800" dirty="0"/>
              <a:t>evidence of NZ citizenship</a:t>
            </a:r>
          </a:p>
          <a:p>
            <a:pPr lvl="1"/>
            <a:r>
              <a:rPr lang="en-NZ" altLang="en-US" sz="1800" dirty="0"/>
              <a:t>profile statement (optional)</a:t>
            </a:r>
          </a:p>
          <a:p>
            <a:pPr lvl="1"/>
            <a:r>
              <a:rPr lang="en-NZ" altLang="en-US" sz="1800" dirty="0"/>
              <a:t>photo (optional)</a:t>
            </a:r>
          </a:p>
          <a:p>
            <a:pPr lvl="1"/>
            <a:endParaRPr lang="en-NZ" altLang="en-US" sz="1800" dirty="0"/>
          </a:p>
          <a:p>
            <a:pPr marL="314325" indent="-314325" eaLnBrk="1" hangingPunct="1"/>
            <a:r>
              <a:rPr lang="en-NZ" altLang="en-US" sz="1800" dirty="0"/>
              <a:t>Forms available from WDC offices or WDC website</a:t>
            </a:r>
          </a:p>
          <a:p>
            <a:pPr algn="l"/>
            <a:r>
              <a:rPr lang="en-NZ" altLang="en-US" sz="1800" dirty="0"/>
              <a:t>Can be lodged at WDC Oamaru office or emailed to </a:t>
            </a:r>
            <a:r>
              <a:rPr lang="en-NZ" sz="1800" dirty="0"/>
              <a:t>chansen@waitaki.govt.nz </a:t>
            </a:r>
            <a:endParaRPr lang="en-NZ" altLang="en-US" sz="1800" dirty="0"/>
          </a:p>
          <a:p>
            <a:r>
              <a:rPr lang="en-NZ" altLang="en-US" sz="1800" dirty="0"/>
              <a:t>Nomination deposit can be paid online or in cash                 </a:t>
            </a:r>
          </a:p>
          <a:p>
            <a:pPr marL="0" indent="0">
              <a:buNone/>
            </a:pPr>
            <a:endParaRPr lang="en-N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9781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Candidate Eligibility</a:t>
            </a:r>
            <a:endParaRPr lang="en-US" altLang="en-US" sz="1800" b="0" dirty="0"/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459" indent="-317459" defTabSz="1088433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NZ" altLang="en-US" sz="1000" b="1" dirty="0"/>
          </a:p>
          <a:p>
            <a:pPr marL="317459" indent="-317459" defTabSz="1088433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NZ" altLang="en-US" sz="1800" b="1" dirty="0"/>
              <a:t>CANNOT:</a:t>
            </a:r>
          </a:p>
          <a:p>
            <a:pPr marL="317459" indent="-317459" defTabSz="108843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NZ" altLang="en-US" sz="1800" dirty="0"/>
              <a:t>Be serving a prison sentence of three or more years</a:t>
            </a:r>
          </a:p>
          <a:p>
            <a:pPr marL="317459" indent="-317459" defTabSz="108843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NZ" altLang="en-US" sz="1800" dirty="0"/>
              <a:t>Stand for Otago or Canterbury Regional Councils and WDC</a:t>
            </a:r>
          </a:p>
          <a:p>
            <a:pPr marL="317459" indent="-317459" defTabSz="108843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NZ" altLang="en-US" sz="1800" dirty="0"/>
              <a:t>Have interest in a contract over $25K per year with council </a:t>
            </a:r>
            <a:r>
              <a:rPr lang="en-NZ" sz="1800" dirty="0"/>
              <a:t>without OAG approval</a:t>
            </a:r>
          </a:p>
          <a:p>
            <a:pPr marL="317459" indent="-317459" defTabSz="108843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NZ" altLang="en-US" sz="1800" dirty="0"/>
              <a:t>Nominate yourself</a:t>
            </a:r>
          </a:p>
          <a:p>
            <a:pPr marL="317459" indent="-317459" defTabSz="1088433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NZ" altLang="en-US" sz="1000" b="1" dirty="0"/>
          </a:p>
          <a:p>
            <a:pPr marL="317459" indent="-317459" defTabSz="1088433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NZ" altLang="en-US" sz="1800" b="1" dirty="0"/>
              <a:t>CAN STAND:</a:t>
            </a:r>
          </a:p>
          <a:p>
            <a:pPr marL="317459" indent="-317459" defTabSz="108843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NZ" altLang="en-US" sz="1800" dirty="0"/>
              <a:t>For both mayor and/or councillor and/or community board</a:t>
            </a:r>
          </a:p>
          <a:p>
            <a:pPr marL="317459" indent="-317459" defTabSz="108843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NZ" altLang="en-US" sz="1800" dirty="0"/>
              <a:t>If you live outside area, but must state that on nom paper (not Oamaru LT)</a:t>
            </a:r>
          </a:p>
          <a:p>
            <a:pPr marL="317459" indent="-317459" defTabSz="108843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NZ" altLang="en-US" sz="1800" dirty="0"/>
              <a:t>If a council employee but must resign if elected as mayor or councillor</a:t>
            </a:r>
          </a:p>
          <a:p>
            <a:pPr marL="317459" indent="-317459" defTabSz="108843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NZ" altLang="en-US" sz="1800" dirty="0"/>
          </a:p>
          <a:p>
            <a:pPr marL="0" indent="0" defTabSz="108843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NZ" altLang="en-US" sz="1800" b="1" dirty="0"/>
              <a:t> CANDIDATE MUST:</a:t>
            </a:r>
          </a:p>
          <a:p>
            <a:pPr defTabSz="108843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NZ" altLang="en-US" sz="1800" dirty="0"/>
              <a:t>Be a NZ citizen and enrolled on parliamentary electoral roll</a:t>
            </a:r>
          </a:p>
          <a:p>
            <a:pPr marL="317459" indent="-317459" defTabSz="108843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NZ" altLang="en-US" sz="1800" dirty="0"/>
              <a:t>Be nominated by 2 electors who are enrolled for the electoral issue the candidate is standing for</a:t>
            </a:r>
          </a:p>
          <a:p>
            <a:pPr marL="317459" indent="-317459" defTabSz="108843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NZ" altLang="en-US" sz="1800" dirty="0"/>
              <a:t>Provide all nomination documents together </a:t>
            </a:r>
          </a:p>
          <a:p>
            <a:pPr marL="0" indent="0" defTabSz="108843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NZ" altLang="en-US" sz="1800" dirty="0"/>
          </a:p>
          <a:p>
            <a:pPr marL="0" indent="0" defTabSz="1088433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NZ" altLang="en-US" sz="1400" b="1" dirty="0"/>
              <a:t>CAN’T WITHDRAW AFTER NOMINATIONS CLOSE</a:t>
            </a:r>
            <a:endParaRPr lang="en-US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17805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4FA36E-FE16-4039-B549-96A6CC22E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9440" y="187451"/>
            <a:ext cx="4585464" cy="648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85039D-CEBE-4344-861E-41C0C4B23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705" y="165105"/>
            <a:ext cx="4601270" cy="6505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B5AD6E-DDDA-4CAF-84B7-A16D8F4C1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67" y="1098328"/>
            <a:ext cx="8618064" cy="4661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1667554" y="374900"/>
            <a:ext cx="10219035" cy="1221640"/>
          </a:xfrm>
        </p:spPr>
        <p:txBody>
          <a:bodyPr/>
          <a:lstStyle/>
          <a:p>
            <a:r>
              <a:rPr lang="en-NZ" altLang="en-US" dirty="0"/>
              <a:t>Candidate Profile Statements and Photos</a:t>
            </a:r>
            <a:endParaRPr lang="en-US" altLang="en-US" dirty="0"/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>
          <a:xfrm>
            <a:off x="1667554" y="1607501"/>
            <a:ext cx="10219034" cy="4733855"/>
          </a:xfrm>
        </p:spPr>
        <p:txBody>
          <a:bodyPr/>
          <a:lstStyle/>
          <a:p>
            <a:pPr marL="0" indent="0">
              <a:buNone/>
            </a:pPr>
            <a:r>
              <a:rPr lang="en-NZ" altLang="en-US" sz="1800" b="1" dirty="0"/>
              <a:t>Profiles</a:t>
            </a:r>
          </a:p>
          <a:p>
            <a:r>
              <a:rPr lang="en-NZ" altLang="en-US" sz="1800" dirty="0">
                <a:solidFill>
                  <a:srgbClr val="FF0000"/>
                </a:solidFill>
              </a:rPr>
              <a:t>May</a:t>
            </a:r>
            <a:r>
              <a:rPr lang="en-NZ" altLang="en-US" sz="1800" dirty="0"/>
              <a:t> be provided (not mandatory) – see page 18 of handbook</a:t>
            </a:r>
          </a:p>
          <a:p>
            <a:r>
              <a:rPr lang="en-NZ" altLang="en-US" sz="1800" dirty="0"/>
              <a:t>Must be provided electronically with the other nomination documents as a MS Word doc, </a:t>
            </a:r>
            <a:r>
              <a:rPr lang="en-NZ" altLang="en-US" sz="1800" b="1" dirty="0"/>
              <a:t>not a pdf</a:t>
            </a:r>
            <a:r>
              <a:rPr lang="en-NZ" altLang="en-US" sz="1800" dirty="0"/>
              <a:t>, not hand-written</a:t>
            </a:r>
          </a:p>
          <a:p>
            <a:r>
              <a:rPr lang="en-NZ" altLang="en-US" sz="1800" dirty="0"/>
              <a:t>Up to </a:t>
            </a:r>
            <a:r>
              <a:rPr lang="en-NZ" altLang="en-US" sz="1800" b="1" dirty="0"/>
              <a:t>150</a:t>
            </a:r>
            <a:r>
              <a:rPr lang="en-NZ" altLang="en-US" sz="1800" dirty="0"/>
              <a:t> words about the candidate, their policies and intentions </a:t>
            </a:r>
          </a:p>
          <a:p>
            <a:r>
              <a:rPr lang="en-NZ" altLang="en-US" sz="1800" dirty="0"/>
              <a:t>Cannot comment on policies etc of any other candidate</a:t>
            </a:r>
          </a:p>
          <a:p>
            <a:r>
              <a:rPr lang="en-NZ" altLang="en-US" sz="1800" dirty="0"/>
              <a:t>Can be emailed to the DEO but hard copies must be attached to nom form if hand delivering</a:t>
            </a:r>
            <a:endParaRPr lang="en-NZ" altLang="en-US" sz="1800" dirty="0">
              <a:solidFill>
                <a:srgbClr val="FF0000"/>
              </a:solidFill>
            </a:endParaRPr>
          </a:p>
          <a:p>
            <a:r>
              <a:rPr lang="en-NZ" altLang="en-US" sz="1800" dirty="0"/>
              <a:t>Profiles on council website as soon as ready after close of nominations</a:t>
            </a:r>
          </a:p>
          <a:p>
            <a:pPr marL="0" indent="0">
              <a:buNone/>
            </a:pPr>
            <a:endParaRPr lang="en-NZ" altLang="en-US" sz="1800" b="1" dirty="0"/>
          </a:p>
          <a:p>
            <a:pPr marL="0" indent="0">
              <a:buNone/>
            </a:pPr>
            <a:r>
              <a:rPr lang="en-NZ" altLang="en-US" sz="1800" b="1" dirty="0"/>
              <a:t>Photos</a:t>
            </a:r>
          </a:p>
          <a:p>
            <a:r>
              <a:rPr lang="en-NZ" altLang="en-US" sz="1800" dirty="0"/>
              <a:t>Photos in </a:t>
            </a:r>
            <a:r>
              <a:rPr lang="en-NZ" altLang="en-US" sz="1800" dirty="0">
                <a:solidFill>
                  <a:srgbClr val="FF0000"/>
                </a:solidFill>
              </a:rPr>
              <a:t>colour, within last 12 months</a:t>
            </a:r>
            <a:r>
              <a:rPr lang="en-NZ" altLang="en-US" sz="1800" dirty="0"/>
              <a:t>, head and shoulders shot only (no hats, sunglasses, children, pets or friends)</a:t>
            </a:r>
          </a:p>
          <a:p>
            <a:r>
              <a:rPr lang="en-NZ" altLang="en-US" sz="1800" dirty="0"/>
              <a:t>Should be provided electronically with the other nomination documents as jpgs</a:t>
            </a:r>
          </a:p>
          <a:p>
            <a:r>
              <a:rPr lang="en-NZ" altLang="en-US" sz="1800" dirty="0"/>
              <a:t>Should be against light coloured background (not a window)</a:t>
            </a:r>
          </a:p>
        </p:txBody>
      </p:sp>
    </p:spTree>
    <p:extLst>
      <p:ext uri="{BB962C8B-B14F-4D97-AF65-F5344CB8AC3E}">
        <p14:creationId xmlns:p14="http://schemas.microsoft.com/office/powerpoint/2010/main" val="148120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0" y="374900"/>
            <a:ext cx="12192000" cy="763525"/>
          </a:xfrm>
        </p:spPr>
        <p:txBody>
          <a:bodyPr/>
          <a:lstStyle/>
          <a:p>
            <a:pPr algn="ctr" eaLnBrk="1" hangingPunct="1"/>
            <a:r>
              <a:rPr lang="en-NZ" altLang="en-US" b="1" dirty="0"/>
              <a:t>Example Profile Statement</a:t>
            </a:r>
            <a:endParaRPr lang="en-US" alt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C4488-B97A-48BE-8F62-9D0F9F41E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1646208"/>
            <a:ext cx="6096000" cy="35655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DD5F4-4421-4BD9-8580-441A2FE7EFBF}"/>
              </a:ext>
            </a:extLst>
          </p:cNvPr>
          <p:cNvSpPr txBox="1"/>
          <p:nvPr/>
        </p:nvSpPr>
        <p:spPr>
          <a:xfrm>
            <a:off x="9073816" y="2970885"/>
            <a:ext cx="230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FF0000"/>
                </a:solidFill>
              </a:rPr>
              <a:t>Auto-populated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5F960F-1EB2-4E65-96EE-1792B016AA44}"/>
              </a:ext>
            </a:extLst>
          </p:cNvPr>
          <p:cNvSpPr txBox="1"/>
          <p:nvPr/>
        </p:nvSpPr>
        <p:spPr>
          <a:xfrm>
            <a:off x="9073816" y="3532325"/>
            <a:ext cx="230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B0F0"/>
                </a:solidFill>
              </a:rPr>
              <a:t>Hard-coded text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D37B31B-0C28-4EE7-BD3C-A4D19F41F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81"/>
            <a:ext cx="12192000" cy="68716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2D8F29-32F0-539C-E3AA-D34DAF61F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35" y="1496623"/>
            <a:ext cx="49244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Campaigning</a:t>
            </a:r>
            <a:endParaRPr lang="en-US" altLang="en-US" dirty="0"/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z="1800" dirty="0"/>
              <a:t>Can commence any time</a:t>
            </a:r>
          </a:p>
          <a:p>
            <a:pPr lvl="1"/>
            <a:r>
              <a:rPr lang="en-N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Can’t use council resources for campaigning (logo, branding, colours, council FB or twitter feed, photos, council buildings etc)</a:t>
            </a:r>
          </a:p>
          <a:p>
            <a:pPr lvl="1"/>
            <a:r>
              <a:rPr lang="en-N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Voting papers should not be collected from electors by candidates or their assistants</a:t>
            </a:r>
          </a:p>
          <a:p>
            <a:pPr lvl="1"/>
            <a:r>
              <a:rPr lang="en-N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 campaigning or electioneering in council chambers or on council premises</a:t>
            </a:r>
          </a:p>
          <a:p>
            <a:r>
              <a:rPr lang="en-NZ" altLang="en-US" sz="1800" dirty="0"/>
              <a:t>Election expenses for campaigning must be recorded and declared in a return after the election</a:t>
            </a:r>
          </a:p>
          <a:p>
            <a:r>
              <a:rPr lang="en-NZ" altLang="en-US" sz="1800" dirty="0">
                <a:solidFill>
                  <a:srgbClr val="FF0000"/>
                </a:solidFill>
              </a:rPr>
              <a:t>Any campaign material </a:t>
            </a:r>
            <a:r>
              <a:rPr lang="en-NZ" altLang="en-US" sz="1800" dirty="0"/>
              <a:t>(signs, posters, billboards, flyers, ads, cars, social media) </a:t>
            </a:r>
            <a:r>
              <a:rPr lang="en-NZ" altLang="en-US" sz="1800" dirty="0">
                <a:solidFill>
                  <a:srgbClr val="FF0000"/>
                </a:solidFill>
              </a:rPr>
              <a:t>must have an authorisation </a:t>
            </a:r>
            <a:r>
              <a:rPr lang="en-NZ" altLang="en-US" sz="1800" dirty="0"/>
              <a:t>from the candidate or their agent, stating their name and contact details</a:t>
            </a:r>
          </a:p>
          <a:p>
            <a:pPr lvl="1"/>
            <a:r>
              <a:rPr lang="en-N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be address, mobile, email, PO Box</a:t>
            </a:r>
          </a:p>
          <a:p>
            <a:pPr lvl="1"/>
            <a:r>
              <a:rPr lang="en-N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Should be on the front of the sign or promotional material (not the back)</a:t>
            </a:r>
          </a:p>
          <a:p>
            <a:r>
              <a:rPr lang="en-NZ" altLang="en-US" sz="1800" dirty="0"/>
              <a:t>Must be factual</a:t>
            </a:r>
          </a:p>
          <a:p>
            <a:r>
              <a:rPr lang="en-NZ" altLang="en-US" sz="1800" dirty="0"/>
              <a:t>Usual rules of defamation apply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35479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Election Expenditure Limits</a:t>
            </a:r>
            <a:endParaRPr lang="en-US" altLang="en-US" dirty="0"/>
          </a:p>
        </p:txBody>
      </p:sp>
      <p:sp>
        <p:nvSpPr>
          <p:cNvPr id="368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 b="1" dirty="0"/>
              <a:t>Waitaki District Council</a:t>
            </a:r>
          </a:p>
          <a:p>
            <a:pPr eaLnBrk="1" hangingPunct="1"/>
            <a:r>
              <a:rPr lang="en-US" altLang="en-US" sz="2000" dirty="0"/>
              <a:t>Mayor				$20,000</a:t>
            </a:r>
          </a:p>
          <a:p>
            <a:pPr eaLnBrk="1" hangingPunct="1"/>
            <a:r>
              <a:rPr lang="en-US" altLang="en-US" sz="2000" dirty="0" err="1"/>
              <a:t>Ahuriri</a:t>
            </a:r>
            <a:r>
              <a:rPr lang="en-US" altLang="en-US" sz="2000" dirty="0"/>
              <a:t> Ward				$  3,500</a:t>
            </a:r>
          </a:p>
          <a:p>
            <a:pPr eaLnBrk="1" hangingPunct="1"/>
            <a:r>
              <a:rPr lang="en-US" altLang="en-US" sz="2000" dirty="0"/>
              <a:t>Corriedale Ward			$  3,500</a:t>
            </a:r>
          </a:p>
          <a:p>
            <a:pPr eaLnBrk="1" hangingPunct="1"/>
            <a:r>
              <a:rPr lang="en-US" altLang="en-US" sz="2000" dirty="0"/>
              <a:t>Oamaru Ward			$14,000</a:t>
            </a:r>
          </a:p>
          <a:p>
            <a:pPr eaLnBrk="1" hangingPunct="1"/>
            <a:r>
              <a:rPr lang="en-US" altLang="en-US" sz="2000" dirty="0" err="1"/>
              <a:t>Waihemo</a:t>
            </a:r>
            <a:r>
              <a:rPr lang="en-US" altLang="en-US" sz="2000" dirty="0"/>
              <a:t> Ward			$  3,500</a:t>
            </a:r>
          </a:p>
          <a:p>
            <a:pPr eaLnBrk="1" hangingPunct="1"/>
            <a:r>
              <a:rPr lang="en-US" altLang="en-US" sz="2000" dirty="0" err="1"/>
              <a:t>Ahuriri</a:t>
            </a:r>
            <a:r>
              <a:rPr lang="en-US" altLang="en-US" sz="2000" dirty="0"/>
              <a:t> Community Board		$  3,500</a:t>
            </a:r>
          </a:p>
          <a:p>
            <a:pPr eaLnBrk="1" hangingPunct="1"/>
            <a:r>
              <a:rPr lang="en-US" altLang="en-US" sz="2000" dirty="0" err="1"/>
              <a:t>Waihemo</a:t>
            </a:r>
            <a:r>
              <a:rPr lang="en-US" altLang="en-US" sz="2000" dirty="0"/>
              <a:t> Community Board		$  3,500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6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NZ" altLang="en-US" sz="2000" b="1" dirty="0"/>
              <a:t>Oamaru Licensing Trust</a:t>
            </a:r>
          </a:p>
          <a:p>
            <a:pPr eaLnBrk="1" hangingPunct="1"/>
            <a:r>
              <a:rPr lang="en-NZ" altLang="en-US" sz="2000" dirty="0"/>
              <a:t>Members (whole area)		</a:t>
            </a:r>
            <a:r>
              <a:rPr lang="en-US" altLang="en-US" sz="2000" dirty="0"/>
              <a:t>$20,000 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NZ" altLang="en-US" sz="600" b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NZ" altLang="en-US" sz="2000" b="1" dirty="0"/>
              <a:t>Otago Regional Council</a:t>
            </a:r>
          </a:p>
          <a:p>
            <a:pPr eaLnBrk="1" hangingPunct="1"/>
            <a:r>
              <a:rPr lang="en-NZ" altLang="en-US" sz="2000" dirty="0"/>
              <a:t>Moeraki Constituency		</a:t>
            </a:r>
            <a:r>
              <a:rPr lang="en-US" altLang="en-US" sz="2000" dirty="0"/>
              <a:t>$20,000 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1056736" y="374900"/>
            <a:ext cx="10829854" cy="763525"/>
          </a:xfrm>
        </p:spPr>
        <p:txBody>
          <a:bodyPr>
            <a:normAutofit/>
          </a:bodyPr>
          <a:lstStyle/>
          <a:p>
            <a:r>
              <a:rPr lang="en-NZ" altLang="en-US" dirty="0"/>
              <a:t>What is local government all about?</a:t>
            </a:r>
            <a:endParaRPr lang="en-US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54C5B9-2397-4CFB-9BFC-6629C8B3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735" y="1138425"/>
            <a:ext cx="10829854" cy="50392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NZ" alt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1. Community Leadership </a:t>
            </a:r>
            <a:r>
              <a:rPr lang="en-NZ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– dealing with the big issues facing our communities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NZ" altLang="en-US" sz="2100" b="1" dirty="0"/>
              <a:t>2. Service Provision </a:t>
            </a:r>
            <a:r>
              <a:rPr lang="en-NZ" altLang="en-US" sz="2100" dirty="0"/>
              <a:t>– more than 50 different services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NZ" altLang="en-US" sz="2100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NZ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It’s a complex business!</a:t>
            </a:r>
          </a:p>
          <a:p>
            <a:pPr>
              <a:lnSpc>
                <a:spcPct val="80000"/>
              </a:lnSpc>
              <a:spcAft>
                <a:spcPts val="1200"/>
              </a:spcAft>
              <a:buNone/>
            </a:pPr>
            <a:r>
              <a:rPr lang="en-NZ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Underpinned by more than 125 pieces of legislation, Council is responsible for: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NZ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Formulating the District’s strategic direction in conjunction with the community through the Long Term Plan (LTP) &amp; other key strategies and reporting on progress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NZ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Determining the services and activities to be undertaken by the Council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NZ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Managing regulations and upholding the law, including the formulation and enforcement of bylaws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NZ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Advocating on behalf of the local community with central government, other local authorities and other agencies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NZ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Environmental management through the 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District </a:t>
            </a:r>
            <a:r>
              <a:rPr lang="en-NZ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NZ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Ensuring local communities are encouraged to be part of the decision-making processes of local government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endParaRPr lang="en-N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Election Expenses</a:t>
            </a:r>
            <a:endParaRPr lang="en-US" altLang="en-US" dirty="0"/>
          </a:p>
        </p:txBody>
      </p:sp>
      <p:sp>
        <p:nvSpPr>
          <p:cNvPr id="378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000" dirty="0"/>
              <a:t>See pages 22 and 41 of the handbook</a:t>
            </a:r>
          </a:p>
          <a:p>
            <a:endParaRPr lang="en-NZ" altLang="en-US" sz="2000" dirty="0"/>
          </a:p>
          <a:p>
            <a:r>
              <a:rPr lang="en-NZ" altLang="en-US" sz="2000" dirty="0"/>
              <a:t>If standing for more than one position the single limit applies</a:t>
            </a:r>
          </a:p>
          <a:p>
            <a:r>
              <a:rPr lang="en-NZ" altLang="en-US" sz="2000" dirty="0"/>
              <a:t>Declaration period starts 3 months before election day - </a:t>
            </a:r>
            <a:r>
              <a:rPr lang="en-NZ" altLang="en-US" sz="2000" dirty="0">
                <a:solidFill>
                  <a:srgbClr val="FF0000"/>
                </a:solidFill>
              </a:rPr>
              <a:t>8 July 2022 </a:t>
            </a:r>
          </a:p>
          <a:p>
            <a:r>
              <a:rPr lang="en-NZ" altLang="en-US" sz="2000" dirty="0"/>
              <a:t>Must pro-rata expenses for activity outside the 3 months</a:t>
            </a:r>
          </a:p>
          <a:p>
            <a:r>
              <a:rPr lang="en-NZ" altLang="en-US" sz="2000" dirty="0"/>
              <a:t>Declaration listing summary of electoral expenses and electoral donations required within 55 days after the official result declaration – about 8 December</a:t>
            </a:r>
          </a:p>
          <a:p>
            <a:r>
              <a:rPr lang="en-NZ" altLang="en-US" sz="2000" dirty="0"/>
              <a:t>Includes Nil declarations</a:t>
            </a:r>
          </a:p>
          <a:p>
            <a:r>
              <a:rPr lang="en-NZ" altLang="en-US" sz="2000" dirty="0"/>
              <a:t>Deposit not refunded until the return is completed (provided candidate gets more than 25% of the votes of the lowest successful candidate)</a:t>
            </a:r>
          </a:p>
          <a:p>
            <a:r>
              <a:rPr lang="en-NZ" altLang="en-US" sz="2000" dirty="0"/>
              <a:t>Electoral expenses and donation declarations are public documents (council website)</a:t>
            </a:r>
          </a:p>
        </p:txBody>
      </p:sp>
    </p:spTree>
    <p:extLst>
      <p:ext uri="{BB962C8B-B14F-4D97-AF65-F5344CB8AC3E}">
        <p14:creationId xmlns:p14="http://schemas.microsoft.com/office/powerpoint/2010/main" val="3159108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Electoral Donations</a:t>
            </a:r>
            <a:endParaRPr lang="en-US" altLang="en-US" dirty="0"/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000" dirty="0"/>
              <a:t>See page 22 of the handbook</a:t>
            </a:r>
          </a:p>
          <a:p>
            <a:endParaRPr lang="en-NZ" altLang="en-US" sz="2000" dirty="0"/>
          </a:p>
          <a:p>
            <a:r>
              <a:rPr lang="en-NZ" altLang="en-US" sz="2000" dirty="0"/>
              <a:t>$1500 level but recommend all donations be recorded</a:t>
            </a:r>
          </a:p>
          <a:p>
            <a:r>
              <a:rPr lang="en-NZ" altLang="en-US" sz="2000" dirty="0"/>
              <a:t>Donations over $1500 must be included in candidate declaration</a:t>
            </a:r>
          </a:p>
          <a:p>
            <a:r>
              <a:rPr lang="en-NZ" altLang="en-US" sz="2000" dirty="0"/>
              <a:t>Rules around “anonymous” donations. Can’t be anonymous if you know who it has come from</a:t>
            </a:r>
          </a:p>
          <a:p>
            <a:r>
              <a:rPr lang="en-NZ" altLang="en-US" sz="2000" dirty="0"/>
              <a:t>An anonymous donation cannot be over $1,500</a:t>
            </a:r>
          </a:p>
          <a:p>
            <a:r>
              <a:rPr lang="en-NZ" altLang="en-US" sz="2000" dirty="0"/>
              <a:t>It is an offence to circumvent $1,500 limit, i.e. by deliberately splitting up a donation into smaller contributions</a:t>
            </a:r>
          </a:p>
          <a:p>
            <a:pPr lvl="1"/>
            <a:r>
              <a:rPr lang="en-NZ" altLang="en-US" sz="2000" dirty="0"/>
              <a:t>Donations over $1500 made up of contributions (e.g. via a trust) is treated as one donation and all contributors need to be disclosed.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Election Signs</a:t>
            </a:r>
            <a:endParaRPr lang="en-US" altLang="en-US" dirty="0"/>
          </a:p>
        </p:txBody>
      </p:sp>
      <p:sp>
        <p:nvSpPr>
          <p:cNvPr id="348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altLang="en-US" sz="2100" dirty="0"/>
              <a:t>See page 26 of candidate handbook</a:t>
            </a:r>
          </a:p>
          <a:p>
            <a:r>
              <a:rPr lang="en-NZ" altLang="en-US" sz="2000" dirty="0"/>
              <a:t>Election signs can go up from </a:t>
            </a:r>
            <a:r>
              <a:rPr lang="en-NZ" altLang="en-US" sz="2000" b="1" dirty="0"/>
              <a:t>Monday 8 August </a:t>
            </a:r>
            <a:r>
              <a:rPr lang="en-NZ" altLang="en-US" sz="2000" dirty="0"/>
              <a:t>(2 months </a:t>
            </a:r>
            <a:r>
              <a:rPr lang="en-US" altLang="en-US" sz="2000" dirty="0"/>
              <a:t>prior to election day)</a:t>
            </a:r>
            <a:endParaRPr lang="en-NZ" altLang="en-US" sz="2000" dirty="0"/>
          </a:p>
          <a:p>
            <a:r>
              <a:rPr lang="en-NZ" altLang="en-US" sz="2000" dirty="0"/>
              <a:t>Must comply with council hoardings policy re size and placement</a:t>
            </a:r>
          </a:p>
          <a:p>
            <a:r>
              <a:rPr lang="en-NZ" altLang="en-US" sz="2000" dirty="0"/>
              <a:t>Must have authorisation statement</a:t>
            </a:r>
          </a:p>
          <a:p>
            <a:r>
              <a:rPr lang="en-NZ" altLang="en-US" sz="2000" dirty="0"/>
              <a:t>Can’t include copy of voting paper</a:t>
            </a:r>
          </a:p>
          <a:p>
            <a:r>
              <a:rPr lang="en-NZ" altLang="en-US" sz="2000" dirty="0"/>
              <a:t>Can be on private land, with owner’s permission</a:t>
            </a:r>
          </a:p>
          <a:p>
            <a:r>
              <a:rPr lang="en-NZ" altLang="en-US" sz="2000" dirty="0"/>
              <a:t>One sign per candidate per site</a:t>
            </a:r>
          </a:p>
          <a:p>
            <a:r>
              <a:rPr lang="en-NZ" altLang="en-US" sz="2000" dirty="0"/>
              <a:t>NZTA rules apply for State Highways, see page 22</a:t>
            </a:r>
          </a:p>
          <a:p>
            <a:r>
              <a:rPr lang="en-NZ" altLang="en-US" sz="2000" dirty="0"/>
              <a:t>Vehicle signwriting is ok – cost of running a vehicle if it is own personal transport is </a:t>
            </a:r>
            <a:r>
              <a:rPr lang="en-NZ" altLang="en-US" sz="2000" b="1" dirty="0"/>
              <a:t>not</a:t>
            </a:r>
            <a:r>
              <a:rPr lang="en-NZ" altLang="en-US" sz="2000" dirty="0"/>
              <a:t> an election expense</a:t>
            </a:r>
          </a:p>
          <a:p>
            <a:r>
              <a:rPr lang="en-NZ" altLang="en-US" sz="2000" dirty="0"/>
              <a:t>Complaints about size and placement made to council’s Enforcement Officers – not the EO or DEO</a:t>
            </a:r>
          </a:p>
          <a:p>
            <a:r>
              <a:rPr lang="en-NZ" altLang="en-US" sz="2000" dirty="0"/>
              <a:t>Signs to be removed by midnight 7 October</a:t>
            </a:r>
          </a:p>
        </p:txBody>
      </p:sp>
    </p:spTree>
    <p:extLst>
      <p:ext uri="{BB962C8B-B14F-4D97-AF65-F5344CB8AC3E}">
        <p14:creationId xmlns:p14="http://schemas.microsoft.com/office/powerpoint/2010/main" val="2839837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374900"/>
            <a:ext cx="12192000" cy="763525"/>
          </a:xfrm>
        </p:spPr>
        <p:txBody>
          <a:bodyPr/>
          <a:lstStyle/>
          <a:p>
            <a:pPr algn="ctr"/>
            <a:r>
              <a:rPr lang="en-NZ" altLang="en-US" dirty="0"/>
              <a:t>Election Signs – Good and Bad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20" y="2070529"/>
            <a:ext cx="42767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070530"/>
            <a:ext cx="427513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5AA5-C2C8-2244-09E4-DEA217F0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4900"/>
            <a:ext cx="12192000" cy="763525"/>
          </a:xfrm>
        </p:spPr>
        <p:txBody>
          <a:bodyPr/>
          <a:lstStyle/>
          <a:p>
            <a:pPr algn="ctr"/>
            <a:r>
              <a:rPr lang="en-NZ" altLang="en-US" dirty="0"/>
              <a:t>Election Signs – Too honest??</a:t>
            </a:r>
            <a:endParaRPr lang="en-N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C7E69BC-AEFA-2231-AE11-04893D5294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66" y="1138425"/>
            <a:ext cx="7115468" cy="4733925"/>
          </a:xfrm>
        </p:spPr>
      </p:pic>
    </p:spTree>
    <p:extLst>
      <p:ext uri="{BB962C8B-B14F-4D97-AF65-F5344CB8AC3E}">
        <p14:creationId xmlns:p14="http://schemas.microsoft.com/office/powerpoint/2010/main" val="2067018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Social Media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altLang="en-US" sz="1900" b="1" dirty="0"/>
              <a:t>During the three-month election period:</a:t>
            </a:r>
          </a:p>
          <a:p>
            <a:pPr marL="0" indent="0">
              <a:buNone/>
            </a:pPr>
            <a:endParaRPr lang="en-NZ" altLang="en-US" sz="1900" b="1" dirty="0"/>
          </a:p>
          <a:p>
            <a:r>
              <a:rPr lang="en-GB" altLang="en-US" sz="1900" dirty="0"/>
              <a:t>Council’s social media channels will unlike / unfollow all candidate social media channels</a:t>
            </a:r>
          </a:p>
          <a:p>
            <a:r>
              <a:rPr lang="en-GB" altLang="en-US" sz="1900" dirty="0"/>
              <a:t>Candidates must not link their own social media channels (if they are used for campaigning purposes) to the Council’s social media channels, </a:t>
            </a:r>
          </a:p>
          <a:p>
            <a:r>
              <a:rPr lang="en-GB" altLang="en-US" sz="1900" dirty="0"/>
              <a:t>Candidates must ensure they have the appropriate authorisation on their social media channels</a:t>
            </a:r>
          </a:p>
          <a:p>
            <a:r>
              <a:rPr lang="en-NZ" altLang="en-US" sz="1900" b="1" dirty="0"/>
              <a:t>Council social media channels cannot be used for electioneering by candidates or members of the public – will be monitored and any campaign posts removed</a:t>
            </a:r>
          </a:p>
        </p:txBody>
      </p:sp>
    </p:spTree>
    <p:extLst>
      <p:ext uri="{BB962C8B-B14F-4D97-AF65-F5344CB8AC3E}">
        <p14:creationId xmlns:p14="http://schemas.microsoft.com/office/powerpoint/2010/main" val="2804296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Election Offences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008A0-CCC3-43BC-8577-96F77C009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100" dirty="0"/>
              <a:t>See page 48 of handbook</a:t>
            </a:r>
          </a:p>
          <a:p>
            <a:pPr marL="0" indent="0">
              <a:buNone/>
            </a:pPr>
            <a:endParaRPr lang="en-NZ" sz="2100" dirty="0"/>
          </a:p>
          <a:p>
            <a:r>
              <a:rPr lang="en-NZ" sz="2000" dirty="0"/>
              <a:t>Imitation Voting Papers</a:t>
            </a:r>
          </a:p>
          <a:p>
            <a:r>
              <a:rPr lang="en-NZ" sz="2000" dirty="0"/>
              <a:t>Bribery</a:t>
            </a:r>
          </a:p>
          <a:p>
            <a:r>
              <a:rPr lang="en-NZ" sz="2000" dirty="0"/>
              <a:t>Treating</a:t>
            </a:r>
          </a:p>
          <a:p>
            <a:pPr lvl="1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Can’t provide food, alcohol, drinks, entertainment as an inducement to vote (light refreshments after a meeting is ok)</a:t>
            </a:r>
          </a:p>
          <a:p>
            <a:pPr lvl="1"/>
            <a:r>
              <a:rPr lang="en-NZ" sz="2000" b="1" dirty="0">
                <a:latin typeface="Arial" panose="020B0604020202020204" pitchFamily="34" charset="0"/>
                <a:cs typeface="Arial" panose="020B0604020202020204" pitchFamily="34" charset="0"/>
              </a:rPr>
              <a:t>Can’t give away tee shirts, bags, pens, note pads, fridge magnets (items of value) etc</a:t>
            </a:r>
          </a:p>
          <a:p>
            <a:r>
              <a:rPr lang="en-NZ" sz="2000" dirty="0"/>
              <a:t>Undue Influence – cant stand over someone telling them how to vote, or post or deliver someone else's voting paper or display a copy of your completed voting paper </a:t>
            </a:r>
          </a:p>
          <a:p>
            <a:r>
              <a:rPr lang="en-NZ" sz="2000" dirty="0"/>
              <a:t>Unauthorised advertisements</a:t>
            </a:r>
          </a:p>
          <a:p>
            <a:r>
              <a:rPr lang="en-NZ" sz="2000" dirty="0"/>
              <a:t>Any formal complaint passed to the Police</a:t>
            </a:r>
          </a:p>
        </p:txBody>
      </p:sp>
    </p:spTree>
    <p:extLst>
      <p:ext uri="{BB962C8B-B14F-4D97-AF65-F5344CB8AC3E}">
        <p14:creationId xmlns:p14="http://schemas.microsoft.com/office/powerpoint/2010/main" val="361117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A4B482-76DE-4DE1-8584-3DD5D3F24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81"/>
            <a:ext cx="12192000" cy="687168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Electoral Rolls</a:t>
            </a:r>
            <a:endParaRPr lang="en-US" altLang="en-US" dirty="0"/>
          </a:p>
        </p:txBody>
      </p:sp>
      <p:sp>
        <p:nvSpPr>
          <p:cNvPr id="419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altLang="en-US" sz="2000" b="1" dirty="0"/>
              <a:t>Preliminary Electoral Roll</a:t>
            </a:r>
          </a:p>
          <a:p>
            <a:r>
              <a:rPr lang="en-NZ" altLang="en-US" sz="1800" dirty="0"/>
              <a:t>available for public inspection from 15 July to 5pm Friday 12 August 2022</a:t>
            </a:r>
          </a:p>
          <a:p>
            <a:r>
              <a:rPr lang="en-NZ" altLang="en-US" sz="1800" dirty="0"/>
              <a:t>at WDC offices/libraries</a:t>
            </a:r>
          </a:p>
          <a:p>
            <a:r>
              <a:rPr lang="en-NZ" altLang="en-US" sz="1800" dirty="0"/>
              <a:t>includes the ratepayer roll</a:t>
            </a:r>
          </a:p>
          <a:p>
            <a:r>
              <a:rPr lang="en-US" altLang="en-US" sz="1800" b="1" dirty="0"/>
              <a:t>cannot</a:t>
            </a:r>
            <a:r>
              <a:rPr lang="en-US" altLang="en-US" sz="1800" dirty="0"/>
              <a:t> be provided electronically to candidates</a:t>
            </a:r>
          </a:p>
          <a:p>
            <a:r>
              <a:rPr lang="en-NZ" altLang="en-US" sz="1800" dirty="0"/>
              <a:t>can purchase hard copy for $35 per Ward or $100 full roll (plus GST)</a:t>
            </a:r>
            <a:endParaRPr lang="en-US" altLang="en-US" sz="1800" dirty="0"/>
          </a:p>
          <a:p>
            <a:pPr marL="0" indent="0">
              <a:buNone/>
            </a:pPr>
            <a:endParaRPr lang="en-NZ" altLang="en-US" sz="2000" dirty="0"/>
          </a:p>
          <a:p>
            <a:pPr marL="0" indent="0">
              <a:buNone/>
            </a:pPr>
            <a:r>
              <a:rPr lang="en-NZ" altLang="en-US" sz="2000" b="1" dirty="0"/>
              <a:t>Final Electoral Roll</a:t>
            </a:r>
          </a:p>
          <a:p>
            <a:r>
              <a:rPr lang="en-NZ" altLang="en-US" sz="1800" dirty="0"/>
              <a:t>produced mid September</a:t>
            </a:r>
          </a:p>
          <a:p>
            <a:r>
              <a:rPr lang="en-NZ" altLang="en-US" sz="1800" dirty="0"/>
              <a:t>is the roll used for issuing voting papers</a:t>
            </a:r>
          </a:p>
          <a:p>
            <a:r>
              <a:rPr lang="en-NZ" altLang="en-US" sz="1800" dirty="0"/>
              <a:t>can purchase hard copy as above</a:t>
            </a:r>
          </a:p>
          <a:p>
            <a:endParaRPr lang="en-NZ" altLang="en-US" sz="2000" dirty="0"/>
          </a:p>
          <a:p>
            <a:pPr marL="0" indent="0" algn="l">
              <a:buNone/>
            </a:pPr>
            <a:r>
              <a:rPr lang="en-NZ" altLang="en-US" sz="1800" dirty="0"/>
              <a:t>Confirmed candidates can apply to Electoral Commission to purchase electronic file (</a:t>
            </a:r>
            <a:r>
              <a:rPr lang="en-NZ" sz="1800" b="0" i="0" u="none" strike="noStrike" baseline="0" dirty="0">
                <a:solidFill>
                  <a:srgbClr val="221E1F"/>
                </a:solidFill>
                <a:latin typeface="Open Sans" panose="020B0606030504020204" pitchFamily="34" charset="0"/>
              </a:rPr>
              <a:t>$455.50</a:t>
            </a:r>
            <a:r>
              <a:rPr lang="en-NZ" altLang="en-US" sz="1800" dirty="0"/>
              <a:t> fee applies). See P 12 of handbook.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1743855" y="374902"/>
            <a:ext cx="10219035" cy="763525"/>
          </a:xfrm>
        </p:spPr>
        <p:txBody>
          <a:bodyPr/>
          <a:lstStyle/>
          <a:p>
            <a:r>
              <a:rPr lang="en-NZ" altLang="en-US" dirty="0"/>
              <a:t>Voting Process</a:t>
            </a:r>
            <a:endParaRPr lang="en-US" altLang="en-US" dirty="0"/>
          </a:p>
        </p:txBody>
      </p:sp>
      <p:sp>
        <p:nvSpPr>
          <p:cNvPr id="430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z="2400" dirty="0"/>
              <a:t>Postal voting only. No early voting option available</a:t>
            </a:r>
          </a:p>
          <a:p>
            <a:pPr eaLnBrk="1" hangingPunct="1">
              <a:lnSpc>
                <a:spcPct val="80000"/>
              </a:lnSpc>
            </a:pPr>
            <a:r>
              <a:rPr lang="en-NZ" altLang="en-US" sz="2400" dirty="0"/>
              <a:t>Voter packs lodged with NZ Post Thursday 15 September</a:t>
            </a:r>
          </a:p>
          <a:p>
            <a:pPr eaLnBrk="1" hangingPunct="1">
              <a:lnSpc>
                <a:spcPct val="80000"/>
              </a:lnSpc>
            </a:pPr>
            <a:r>
              <a:rPr lang="en-NZ" altLang="en-US" sz="2400" dirty="0"/>
              <a:t>Deliveries from 16 September</a:t>
            </a:r>
          </a:p>
          <a:p>
            <a:pPr eaLnBrk="1" hangingPunct="1">
              <a:lnSpc>
                <a:spcPct val="80000"/>
              </a:lnSpc>
            </a:pPr>
            <a:r>
              <a:rPr lang="en-NZ" altLang="en-US" sz="2400" dirty="0"/>
              <a:t>Closes 12 noon on election day, 8 October 2022</a:t>
            </a:r>
          </a:p>
          <a:p>
            <a:pPr eaLnBrk="1" hangingPunct="1">
              <a:lnSpc>
                <a:spcPct val="80000"/>
              </a:lnSpc>
            </a:pPr>
            <a:endParaRPr lang="en-NZ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NZ" altLang="en-US" sz="2400" dirty="0"/>
              <a:t>Special voting available at the WDC Oamaru office, or can be posted out to applicants (if time allows)</a:t>
            </a:r>
          </a:p>
          <a:p>
            <a:pPr eaLnBrk="1" hangingPunct="1">
              <a:lnSpc>
                <a:spcPct val="80000"/>
              </a:lnSpc>
            </a:pPr>
            <a:r>
              <a:rPr lang="en-NZ" altLang="en-US" sz="2400" dirty="0"/>
              <a:t>Applicants can come in or contact DEO by phone or email</a:t>
            </a:r>
          </a:p>
          <a:p>
            <a:pPr eaLnBrk="1" hangingPunct="1">
              <a:lnSpc>
                <a:spcPct val="80000"/>
              </a:lnSpc>
            </a:pPr>
            <a:r>
              <a:rPr lang="en-NZ" altLang="en-US" sz="2400" dirty="0"/>
              <a:t>Candidates should not collect voting documents on behalf of electors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070DBD-8EE4-425A-8A46-3B9A986B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554" y="1138425"/>
            <a:ext cx="10219035" cy="763525"/>
          </a:xfrm>
        </p:spPr>
        <p:txBody>
          <a:bodyPr>
            <a:normAutofit fontScale="90000"/>
          </a:bodyPr>
          <a:lstStyle/>
          <a:p>
            <a:r>
              <a:rPr lang="en-NZ" dirty="0"/>
              <a:t>What is being an elected member all about?  </a:t>
            </a:r>
            <a:br>
              <a:rPr lang="en-NZ" dirty="0"/>
            </a:br>
            <a:br>
              <a:rPr lang="en-NZ" dirty="0"/>
            </a:br>
            <a:r>
              <a:rPr lang="en-NZ" dirty="0"/>
              <a:t>IT IS A BIG DEAL!</a:t>
            </a:r>
            <a:endParaRPr lang="en-US" dirty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1667555" y="2512770"/>
            <a:ext cx="10219034" cy="4123035"/>
          </a:xfrm>
        </p:spPr>
        <p:txBody>
          <a:bodyPr/>
          <a:lstStyle/>
          <a:p>
            <a:r>
              <a:rPr lang="en-NZ" altLang="en-US" dirty="0"/>
              <a:t>Standing for Council takes a strong commitment, </a:t>
            </a:r>
            <a:r>
              <a:rPr lang="en-NZ" altLang="en-US" b="1" dirty="0"/>
              <a:t>it is not a “5-minute job”</a:t>
            </a:r>
          </a:p>
          <a:p>
            <a:r>
              <a:rPr lang="en-NZ" altLang="en-US" dirty="0"/>
              <a:t>Not to be taken lightly, it is an important responsibility</a:t>
            </a:r>
          </a:p>
          <a:p>
            <a:r>
              <a:rPr lang="en-NZ" altLang="en-US" dirty="0"/>
              <a:t>Represent and lead the district – eyes and ears</a:t>
            </a:r>
          </a:p>
          <a:p>
            <a:r>
              <a:rPr lang="en-NZ" altLang="en-US" dirty="0"/>
              <a:t>Advocacy and governance</a:t>
            </a:r>
          </a:p>
          <a:p>
            <a:r>
              <a:rPr lang="en-NZ" altLang="en-US" dirty="0"/>
              <a:t>Skill set in candidate handbook</a:t>
            </a:r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>
            <a:extLst>
              <a:ext uri="{FF2B5EF4-FFF2-40B4-BE49-F238E27FC236}">
                <a16:creationId xmlns:a16="http://schemas.microsoft.com/office/drawing/2014/main" id="{11C8BD10-1AD9-4B21-8E27-03B846D1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Election Results</a:t>
            </a:r>
            <a:endParaRPr lang="en-US" altLang="en-US" dirty="0"/>
          </a:p>
        </p:txBody>
      </p:sp>
      <p:sp>
        <p:nvSpPr>
          <p:cNvPr id="440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altLang="en-US" sz="2000" dirty="0"/>
              <a:t>Preliminary count occurs from 12 noon, Saturday 8 October 2022</a:t>
            </a:r>
          </a:p>
          <a:p>
            <a:pPr marL="0" indent="0">
              <a:buNone/>
            </a:pPr>
            <a:endParaRPr lang="en-NZ" altLang="en-US" sz="2000" dirty="0"/>
          </a:p>
          <a:p>
            <a:pPr marL="0" indent="0">
              <a:buNone/>
            </a:pPr>
            <a:r>
              <a:rPr lang="en-NZ" altLang="en-US" sz="2000" b="1" dirty="0"/>
              <a:t>Progress results: </a:t>
            </a:r>
            <a:r>
              <a:rPr lang="en-NZ" altLang="en-US" sz="2000" dirty="0"/>
              <a:t>expected about 2pm – approx 95% of votes received (not special votes and votes in transit to processing centre).</a:t>
            </a:r>
          </a:p>
          <a:p>
            <a:pPr marL="0" indent="0">
              <a:buNone/>
            </a:pPr>
            <a:r>
              <a:rPr lang="en-NZ" altLang="en-US" sz="2000" dirty="0"/>
              <a:t>Progress results:</a:t>
            </a:r>
          </a:p>
          <a:p>
            <a:r>
              <a:rPr lang="en-NZ" altLang="en-US" sz="2000" dirty="0"/>
              <a:t>  Will be available from council’s website</a:t>
            </a:r>
          </a:p>
          <a:p>
            <a:r>
              <a:rPr lang="en-NZ" altLang="en-US" sz="2000" dirty="0"/>
              <a:t>  emailed to all candidates with email address</a:t>
            </a:r>
          </a:p>
          <a:p>
            <a:pPr marL="0" indent="0">
              <a:buNone/>
            </a:pPr>
            <a:r>
              <a:rPr lang="en-US" altLang="en-US" sz="2000" dirty="0"/>
              <a:t>  </a:t>
            </a:r>
            <a:endParaRPr lang="en-NZ" altLang="en-US" sz="2000" dirty="0"/>
          </a:p>
          <a:p>
            <a:pPr marL="0" indent="0">
              <a:buNone/>
            </a:pPr>
            <a:r>
              <a:rPr lang="en-NZ" altLang="en-US" sz="2000" b="1" dirty="0"/>
              <a:t>Preliminary results: </a:t>
            </a:r>
            <a:r>
              <a:rPr lang="en-NZ" altLang="en-US" sz="2000" dirty="0"/>
              <a:t>expected late on Sunday 9 October, after all ordinary votes have been processed</a:t>
            </a:r>
          </a:p>
          <a:p>
            <a:pPr marL="0" indent="0">
              <a:buNone/>
            </a:pPr>
            <a:endParaRPr lang="en-NZ" altLang="en-US" sz="2000" dirty="0"/>
          </a:p>
          <a:p>
            <a:pPr marL="0" indent="0">
              <a:buNone/>
            </a:pPr>
            <a:r>
              <a:rPr lang="en-NZ" altLang="en-US" sz="2000" b="1" dirty="0"/>
              <a:t>Final results: </a:t>
            </a:r>
            <a:r>
              <a:rPr lang="en-NZ" altLang="en-US" sz="2000" dirty="0"/>
              <a:t>expected by Thursday 13 October, after special votes have been processed</a:t>
            </a:r>
          </a:p>
        </p:txBody>
      </p:sp>
    </p:spTree>
    <p:extLst>
      <p:ext uri="{BB962C8B-B14F-4D97-AF65-F5344CB8AC3E}">
        <p14:creationId xmlns:p14="http://schemas.microsoft.com/office/powerpoint/2010/main" val="2422560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Coming into Office</a:t>
            </a:r>
            <a:endParaRPr lang="en-US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4BF46B-E0BD-4562-8A01-9FF45B2AC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All members come into office on the day following the day on which the candidates are declared to be elected</a:t>
            </a:r>
          </a:p>
          <a:p>
            <a:endParaRPr lang="en-NZ" sz="2400" dirty="0"/>
          </a:p>
          <a:p>
            <a:r>
              <a:rPr lang="en-NZ" sz="2400" dirty="0"/>
              <a:t>This is the day after the result declaration is posted on council’s website - expected to be Friday 18 or Saturday 19 October</a:t>
            </a:r>
          </a:p>
          <a:p>
            <a:endParaRPr lang="en-NZ" sz="2400" dirty="0"/>
          </a:p>
          <a:p>
            <a:r>
              <a:rPr lang="en-NZ" sz="2400" dirty="0"/>
              <a:t>Successful candidates contacted by mayor/staff</a:t>
            </a:r>
          </a:p>
          <a:p>
            <a:endParaRPr lang="en-NZ" sz="2400" dirty="0"/>
          </a:p>
          <a:p>
            <a:r>
              <a:rPr lang="en-NZ" sz="2400" dirty="0"/>
              <a:t>Council’s inaugural meeting and the “swearing in” of </a:t>
            </a:r>
            <a:r>
              <a:rPr lang="en-NZ" sz="2400"/>
              <a:t>elected members will </a:t>
            </a:r>
            <a:r>
              <a:rPr lang="en-NZ" sz="2400" dirty="0"/>
              <a:t>be held at end of October date to </a:t>
            </a:r>
            <a:r>
              <a:rPr lang="en-NZ" sz="2400"/>
              <a:t>be confirmed (</a:t>
            </a:r>
            <a:r>
              <a:rPr lang="en-NZ" sz="2400" dirty="0"/>
              <a:t>elected candidates cannot act until this has occurred)</a:t>
            </a:r>
            <a:endParaRPr 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Resources</a:t>
            </a:r>
            <a:endParaRPr lang="en-US" altLang="en-US" dirty="0"/>
          </a:p>
        </p:txBody>
      </p:sp>
      <p:sp>
        <p:nvSpPr>
          <p:cNvPr id="460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altLang="en-US" sz="2500" dirty="0"/>
              <a:t>Candidate handbook, nomination forms and council website</a:t>
            </a:r>
          </a:p>
          <a:p>
            <a:pPr marL="0" indent="0">
              <a:buNone/>
            </a:pPr>
            <a:endParaRPr lang="en-NZ" altLang="en-US" sz="2500" b="1" dirty="0"/>
          </a:p>
          <a:p>
            <a:pPr marL="0" indent="0">
              <a:buNone/>
            </a:pPr>
            <a:r>
              <a:rPr lang="en-NZ" altLang="en-US" sz="2500" b="1" dirty="0"/>
              <a:t>LGNZ 'Making a Stand' booklet</a:t>
            </a:r>
          </a:p>
          <a:p>
            <a:pPr marL="0" indent="0">
              <a:buNone/>
            </a:pPr>
            <a:r>
              <a:rPr lang="en-NZ" altLang="en-US" sz="2500" b="1" dirty="0"/>
              <a:t>Council’s Pre-election report </a:t>
            </a:r>
            <a:r>
              <a:rPr lang="en-NZ" altLang="en-US" sz="2500" dirty="0"/>
              <a:t>– available from 15 July 2022:</a:t>
            </a:r>
          </a:p>
          <a:p>
            <a:r>
              <a:rPr lang="en-NZ" altLang="en-US" sz="2500" dirty="0"/>
              <a:t>To inform the community and candidates on key aspects of Council business </a:t>
            </a:r>
          </a:p>
          <a:p>
            <a:r>
              <a:rPr lang="en-NZ" altLang="en-US" sz="2500" dirty="0"/>
              <a:t>To set out major projects and expenditure for next 3 years</a:t>
            </a:r>
          </a:p>
          <a:p>
            <a:r>
              <a:rPr lang="en-NZ" altLang="en-US" sz="2500" dirty="0"/>
              <a:t>To promote discussion on issues and inform any elections debate</a:t>
            </a:r>
          </a:p>
          <a:p>
            <a:pPr marL="0" indent="0">
              <a:buNone/>
            </a:pPr>
            <a:endParaRPr lang="en-NZ" altLang="en-US" sz="2500" b="1" dirty="0"/>
          </a:p>
          <a:p>
            <a:pPr marL="0" indent="0">
              <a:buNone/>
            </a:pPr>
            <a:r>
              <a:rPr lang="en-NZ" altLang="en-US" sz="2500" b="1" dirty="0"/>
              <a:t>Legislation</a:t>
            </a:r>
            <a:r>
              <a:rPr lang="en-NZ" altLang="en-US" sz="2500" dirty="0"/>
              <a:t> (LEA, LER)</a:t>
            </a:r>
          </a:p>
        </p:txBody>
      </p:sp>
    </p:spTree>
    <p:extLst>
      <p:ext uri="{BB962C8B-B14F-4D97-AF65-F5344CB8AC3E}">
        <p14:creationId xmlns:p14="http://schemas.microsoft.com/office/powerpoint/2010/main" val="3828658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Last words</a:t>
            </a:r>
            <a:endParaRPr lang="en-US" altLang="en-US" dirty="0"/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>
          <a:xfrm>
            <a:off x="1820260" y="1138427"/>
            <a:ext cx="8551480" cy="4886558"/>
          </a:xfrm>
        </p:spPr>
        <p:txBody>
          <a:bodyPr/>
          <a:lstStyle/>
          <a:p>
            <a:r>
              <a:rPr lang="en-NZ" altLang="en-US" dirty="0"/>
              <a:t>No DHB elections this time</a:t>
            </a:r>
          </a:p>
          <a:p>
            <a:r>
              <a:rPr lang="en-NZ" altLang="en-US" dirty="0"/>
              <a:t>Get your nominations in early</a:t>
            </a:r>
          </a:p>
          <a:p>
            <a:r>
              <a:rPr lang="en-NZ" altLang="en-US" dirty="0"/>
              <a:t>Campaigning – stick to your own promotions</a:t>
            </a:r>
          </a:p>
          <a:p>
            <a:r>
              <a:rPr lang="en-NZ" altLang="en-US" dirty="0"/>
              <a:t>Authorisation statements on all campaigning material</a:t>
            </a:r>
          </a:p>
          <a:p>
            <a:r>
              <a:rPr lang="en-NZ" altLang="en-US" dirty="0"/>
              <a:t>Election results – on websites/email – progress/prelim/final</a:t>
            </a:r>
          </a:p>
          <a:p>
            <a:r>
              <a:rPr lang="en-NZ" altLang="en-US" dirty="0"/>
              <a:t>Election day – Saturday 8 October 2022</a:t>
            </a:r>
          </a:p>
          <a:p>
            <a:endParaRPr lang="en-NZ" altLang="en-US" dirty="0"/>
          </a:p>
          <a:p>
            <a:pPr marL="0" indent="0" algn="ctr">
              <a:buNone/>
            </a:pPr>
            <a:r>
              <a:rPr lang="en-NZ" altLang="en-US" dirty="0"/>
              <a:t>Good luck all!!</a:t>
            </a: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altLang="en-US" dirty="0"/>
              <a:t>Core competencies</a:t>
            </a:r>
            <a:endParaRPr lang="en-US" altLang="en-US" dirty="0"/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dirty="0"/>
              <a:t>Genuine interest for issues faced by local communities</a:t>
            </a:r>
          </a:p>
          <a:p>
            <a:r>
              <a:rPr lang="en-NZ" altLang="en-US" dirty="0"/>
              <a:t>Relate to wide range of people – strong people skills</a:t>
            </a:r>
          </a:p>
          <a:p>
            <a:r>
              <a:rPr lang="en-NZ" altLang="en-US" dirty="0"/>
              <a:t>Competent listening and public speaking skills</a:t>
            </a:r>
          </a:p>
          <a:p>
            <a:r>
              <a:rPr lang="en-NZ" altLang="en-US" dirty="0"/>
              <a:t>Express ideas clearly and be outcomes / results focussed</a:t>
            </a:r>
          </a:p>
          <a:p>
            <a:r>
              <a:rPr lang="en-NZ" altLang="en-US" dirty="0"/>
              <a:t>Understand, analyse and resolve complex issues</a:t>
            </a:r>
          </a:p>
          <a:p>
            <a:r>
              <a:rPr lang="en-NZ" altLang="en-US" dirty="0"/>
              <a:t>Understand governance versus management</a:t>
            </a:r>
          </a:p>
          <a:p>
            <a:r>
              <a:rPr lang="en-NZ" altLang="en-US" dirty="0"/>
              <a:t>Councillor think “district-wide” on issues</a:t>
            </a:r>
          </a:p>
          <a:p>
            <a:r>
              <a:rPr lang="en-NZ" altLang="en-US" dirty="0"/>
              <a:t>Commit to elected members’ Code of Conduct</a:t>
            </a: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BC4462-D35A-45AB-8008-27F03BF3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Council meetings &amp; remuneration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4E16E7-797C-C474-E838-FECAB0B3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5" y="1138238"/>
            <a:ext cx="10220325" cy="5497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1900" dirty="0">
                <a:solidFill>
                  <a:srgbClr val="263036"/>
                </a:solidFill>
                <a:latin typeface="Century Gothic" panose="020B0502020202020204" pitchFamily="34" charset="0"/>
              </a:rPr>
              <a:t>Council and Committee meetings are held approximately every 6 weeks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900" dirty="0">
                <a:solidFill>
                  <a:srgbClr val="263036"/>
                </a:solidFill>
                <a:latin typeface="Century Gothic" panose="020B0502020202020204" pitchFamily="34" charset="0"/>
              </a:rPr>
              <a:t>Other subcommittees, taskforce groups, working parties, project steering groups etc. are formed as needed plus workshops and briefings most weeks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900" dirty="0">
                <a:solidFill>
                  <a:srgbClr val="263036"/>
                </a:solidFill>
                <a:latin typeface="Century Gothic" panose="020B0502020202020204" pitchFamily="34" charset="0"/>
              </a:rPr>
              <a:t>Generally mayor is full time job, councillor is between 2 - 4 days per week </a:t>
            </a:r>
          </a:p>
          <a:p>
            <a:pPr eaLnBrk="1" hangingPunct="1">
              <a:lnSpc>
                <a:spcPct val="90000"/>
              </a:lnSpc>
            </a:pPr>
            <a:r>
              <a:rPr lang="en-NZ" altLang="en-US" sz="1900" dirty="0">
                <a:solidFill>
                  <a:srgbClr val="263036"/>
                </a:solidFill>
                <a:latin typeface="Century Gothic" panose="020B0502020202020204" pitchFamily="34" charset="0"/>
              </a:rPr>
              <a:t>A lot of reading of reports and agendas required</a:t>
            </a:r>
          </a:p>
          <a:p>
            <a:pPr eaLnBrk="1" hangingPunct="1">
              <a:lnSpc>
                <a:spcPct val="90000"/>
              </a:lnSpc>
            </a:pPr>
            <a:r>
              <a:rPr lang="en-NZ" altLang="en-US" sz="1900" dirty="0">
                <a:solidFill>
                  <a:srgbClr val="263036"/>
                </a:solidFill>
                <a:latin typeface="Century Gothic" panose="020B0502020202020204" pitchFamily="34" charset="0"/>
              </a:rPr>
              <a:t>Flexible working hours – some evening and weekend work required</a:t>
            </a:r>
          </a:p>
          <a:p>
            <a:pPr eaLnBrk="1" hangingPunct="1">
              <a:lnSpc>
                <a:spcPct val="70000"/>
              </a:lnSpc>
              <a:spcBef>
                <a:spcPts val="2138"/>
              </a:spcBef>
              <a:buFont typeface="Arial" panose="020B0604020202020204" pitchFamily="34" charset="0"/>
              <a:buNone/>
            </a:pPr>
            <a:r>
              <a:rPr lang="en-NZ" altLang="en-US" sz="2600" b="1" dirty="0">
                <a:solidFill>
                  <a:srgbClr val="263036"/>
                </a:solidFill>
                <a:latin typeface="Century Gothic" panose="020B0502020202020204" pitchFamily="34" charset="0"/>
              </a:rPr>
              <a:t>Remuneration:</a:t>
            </a:r>
          </a:p>
          <a:p>
            <a:pPr eaLnBrk="1" hangingPunct="1">
              <a:lnSpc>
                <a:spcPct val="70000"/>
              </a:lnSpc>
            </a:pPr>
            <a:endParaRPr lang="en-NZ" altLang="en-US" sz="1900" dirty="0">
              <a:solidFill>
                <a:srgbClr val="26303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EB07F-E19F-AA6E-CEA8-8A9CA0ED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965" y="3553172"/>
            <a:ext cx="2647567" cy="30825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B96F9A-54DF-C547-EB42-5D8FD55D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680D14-9345-C158-5428-E062B2122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310" y="2027629"/>
            <a:ext cx="5191970" cy="2691690"/>
          </a:xfrm>
        </p:spPr>
      </p:pic>
    </p:spTree>
    <p:extLst>
      <p:ext uri="{BB962C8B-B14F-4D97-AF65-F5344CB8AC3E}">
        <p14:creationId xmlns:p14="http://schemas.microsoft.com/office/powerpoint/2010/main" val="17210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Council meetings/Remuneration: ORC </a:t>
            </a:r>
            <a:endParaRPr lang="en-US" altLang="en-US" dirty="0"/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>
          <a:xfrm>
            <a:off x="1820260" y="1138427"/>
            <a:ext cx="8551480" cy="48865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Schedule for 2019-2022 had two days per fortnight (Wednesday / Thursday). We will be reviewing this and providing advice to the incoming Council.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Council meetings held monthly, mostly in Dunedin, with meetings in the regions (two meetings scheduled for Queenstown in 2019-2022 triennium). Committee meetings quarterly, and workshops/briefings as required.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Remuneration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Chair: $152,881 (Post 2022-elections)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Deputy Chair: $91,055 (2019-2022 triennium)</a:t>
            </a:r>
          </a:p>
          <a:p>
            <a:pPr lvl="1"/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Councillor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$62,000 (2019-2022 triennium)</a:t>
            </a:r>
          </a:p>
          <a:p>
            <a:endParaRPr lang="en-NZ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C3C0EC-933B-5B0C-630C-812EF6BC0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622" y="374900"/>
            <a:ext cx="1828122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8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b="0" dirty="0" err="1"/>
              <a:t>Rauemi</a:t>
            </a:r>
            <a:r>
              <a:rPr lang="en-NZ" altLang="en-US" b="0" dirty="0"/>
              <a:t> </a:t>
            </a:r>
            <a:r>
              <a:rPr lang="en-NZ" altLang="en-US" dirty="0"/>
              <a:t>| Resources</a:t>
            </a:r>
            <a:endParaRPr lang="en-US" altLang="en-US" dirty="0"/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>
          <a:xfrm>
            <a:off x="1820260" y="1138427"/>
            <a:ext cx="8551480" cy="48865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NZ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Candidate Handbook and nomination papers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NZ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LGNZ 'Making a Stand' booklet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NZ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Council’s Pre-election report </a:t>
            </a: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available from 1 August 2022: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inform the community and candidates on key aspects of Council business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set out major projects and expenditure for next 3 years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promote discussion on issues and inform any elections debate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NZ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Legislation</a:t>
            </a: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(LEA, LER)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NZ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Council's website </a:t>
            </a: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(for election information):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NZ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ORC Pre-election report, candidate handbook and other information available on the website (www.orc.govt.nz)</a:t>
            </a:r>
          </a:p>
          <a:p>
            <a:endParaRPr lang="en-NZ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C3C0EC-933B-5B0C-630C-812EF6BC0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053" y="220167"/>
            <a:ext cx="183505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6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DRMSDIP" val="DIP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4C9A167E1EB5409D060F89A79ACD07" ma:contentTypeVersion="13" ma:contentTypeDescription="Create a new document." ma:contentTypeScope="" ma:versionID="e6a837cfb9ffe1c5c1bead3efaa6a5af">
  <xsd:schema xmlns:xsd="http://www.w3.org/2001/XMLSchema" xmlns:xs="http://www.w3.org/2001/XMLSchema" xmlns:p="http://schemas.microsoft.com/office/2006/metadata/properties" xmlns:ns3="8447ef24-56e4-4251-802a-5a078ffa7575" xmlns:ns4="7f677260-f8d0-4f6e-a15d-b4c7c1deffca" targetNamespace="http://schemas.microsoft.com/office/2006/metadata/properties" ma:root="true" ma:fieldsID="a3eba3d490c516b4628086ff895df57c" ns3:_="" ns4:_="">
    <xsd:import namespace="8447ef24-56e4-4251-802a-5a078ffa7575"/>
    <xsd:import namespace="7f677260-f8d0-4f6e-a15d-b4c7c1deff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7ef24-56e4-4251-802a-5a078ffa7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77260-f8d0-4f6e-a15d-b4c7c1deffc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1C9D8D-4C4C-47FD-BA67-D54E3357EF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47ef24-56e4-4251-802a-5a078ffa7575"/>
    <ds:schemaRef ds:uri="7f677260-f8d0-4f6e-a15d-b4c7c1deff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6AB831-84A1-41F7-A159-72E1276392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C23CAA-15B3-40E8-8CD7-4D39D5A12C18}">
  <ds:schemaRefs>
    <ds:schemaRef ds:uri="http://schemas.openxmlformats.org/package/2006/metadata/core-properties"/>
    <ds:schemaRef ds:uri="http://schemas.microsoft.com/office/2006/metadata/properties"/>
    <ds:schemaRef ds:uri="7f677260-f8d0-4f6e-a15d-b4c7c1deffca"/>
    <ds:schemaRef ds:uri="8447ef24-56e4-4251-802a-5a078ffa7575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2559</Words>
  <Application>Microsoft Office PowerPoint</Application>
  <PresentationFormat>Widescreen</PresentationFormat>
  <Paragraphs>299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Century Gothic</vt:lpstr>
      <vt:lpstr>Open Sans</vt:lpstr>
      <vt:lpstr>Wingdings</vt:lpstr>
      <vt:lpstr>Office Theme</vt:lpstr>
      <vt:lpstr>Waitaki District Council </vt:lpstr>
      <vt:lpstr>PowerPoint Presentation</vt:lpstr>
      <vt:lpstr>What is local government all about?</vt:lpstr>
      <vt:lpstr>What is being an elected member all about?    IT IS A BIG DEAL!</vt:lpstr>
      <vt:lpstr>Core competencies</vt:lpstr>
      <vt:lpstr>Council meetings &amp; remuneration</vt:lpstr>
      <vt:lpstr>PowerPoint Presentation</vt:lpstr>
      <vt:lpstr>Council meetings/Remuneration: ORC </vt:lpstr>
      <vt:lpstr>Rauemi | Resources</vt:lpstr>
      <vt:lpstr>Shag Point</vt:lpstr>
      <vt:lpstr>PowerPoint Presentation</vt:lpstr>
      <vt:lpstr>PowerPoint Presentation</vt:lpstr>
      <vt:lpstr>PowerPoint Presentation</vt:lpstr>
      <vt:lpstr>PowerPoint Presentation</vt:lpstr>
      <vt:lpstr>About electionz.com</vt:lpstr>
      <vt:lpstr>Electoral Team</vt:lpstr>
      <vt:lpstr>Electoral Officer Role and Responsibilities</vt:lpstr>
      <vt:lpstr>2022 Election Timetable</vt:lpstr>
      <vt:lpstr>Nominations required for:</vt:lpstr>
      <vt:lpstr>PowerPoint Presentation</vt:lpstr>
      <vt:lpstr>Nomination Process</vt:lpstr>
      <vt:lpstr>Candidate Eligibility</vt:lpstr>
      <vt:lpstr>PowerPoint Presentation</vt:lpstr>
      <vt:lpstr>PowerPoint Presentation</vt:lpstr>
      <vt:lpstr>Candidate Profile Statements and Photos</vt:lpstr>
      <vt:lpstr>Example Profile Statement</vt:lpstr>
      <vt:lpstr>PowerPoint Presentation</vt:lpstr>
      <vt:lpstr>Campaigning</vt:lpstr>
      <vt:lpstr>Election Expenditure Limits</vt:lpstr>
      <vt:lpstr>Election Expenses</vt:lpstr>
      <vt:lpstr>Electoral Donations</vt:lpstr>
      <vt:lpstr>Election Signs</vt:lpstr>
      <vt:lpstr>Election Signs – Good and Bad</vt:lpstr>
      <vt:lpstr>Election Signs – Too honest??</vt:lpstr>
      <vt:lpstr>Social Media</vt:lpstr>
      <vt:lpstr>Election Offences</vt:lpstr>
      <vt:lpstr>PowerPoint Presentation</vt:lpstr>
      <vt:lpstr>Electoral Rolls</vt:lpstr>
      <vt:lpstr>Voting Process</vt:lpstr>
      <vt:lpstr>Election Results</vt:lpstr>
      <vt:lpstr>Coming into Office</vt:lpstr>
      <vt:lpstr>Resources</vt:lpstr>
      <vt:lpstr>Last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 Elections Tauranga City Council Standing for Council</dc:title>
  <dc:creator/>
  <cp:lastModifiedBy/>
  <cp:revision>11</cp:revision>
  <dcterms:created xsi:type="dcterms:W3CDTF">2014-11-29T20:06:54Z</dcterms:created>
  <dcterms:modified xsi:type="dcterms:W3CDTF">2022-07-18T03:12:25Z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0x010100FE4C9A167E1EB5409D060F89A79ACD07</vt:lpwstr>
  </property>
</Properties>
</file>